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76" r:id="rId1"/>
  </p:sldMasterIdLst>
  <p:notesMasterIdLst>
    <p:notesMasterId r:id="rId39"/>
  </p:notesMasterIdLst>
  <p:sldIdLst>
    <p:sldId id="256" r:id="rId2"/>
    <p:sldId id="340" r:id="rId3"/>
    <p:sldId id="389" r:id="rId4"/>
    <p:sldId id="390" r:id="rId5"/>
    <p:sldId id="354" r:id="rId6"/>
    <p:sldId id="367" r:id="rId7"/>
    <p:sldId id="355" r:id="rId8"/>
    <p:sldId id="378" r:id="rId9"/>
    <p:sldId id="356" r:id="rId10"/>
    <p:sldId id="379" r:id="rId11"/>
    <p:sldId id="358" r:id="rId12"/>
    <p:sldId id="359" r:id="rId13"/>
    <p:sldId id="380" r:id="rId14"/>
    <p:sldId id="381" r:id="rId15"/>
    <p:sldId id="360" r:id="rId16"/>
    <p:sldId id="365" r:id="rId17"/>
    <p:sldId id="366" r:id="rId18"/>
    <p:sldId id="322" r:id="rId19"/>
    <p:sldId id="388" r:id="rId20"/>
    <p:sldId id="361" r:id="rId21"/>
    <p:sldId id="369" r:id="rId22"/>
    <p:sldId id="383" r:id="rId23"/>
    <p:sldId id="372" r:id="rId24"/>
    <p:sldId id="376" r:id="rId25"/>
    <p:sldId id="371" r:id="rId26"/>
    <p:sldId id="374" r:id="rId27"/>
    <p:sldId id="384" r:id="rId28"/>
    <p:sldId id="392" r:id="rId29"/>
    <p:sldId id="391" r:id="rId30"/>
    <p:sldId id="387" r:id="rId31"/>
    <p:sldId id="317" r:id="rId32"/>
    <p:sldId id="364" r:id="rId33"/>
    <p:sldId id="377" r:id="rId34"/>
    <p:sldId id="375" r:id="rId35"/>
    <p:sldId id="382" r:id="rId36"/>
    <p:sldId id="385" r:id="rId37"/>
    <p:sldId id="38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19"/>
    <p:restoredTop sz="94640"/>
  </p:normalViewPr>
  <p:slideViewPr>
    <p:cSldViewPr snapToGrid="0" snapToObjects="1">
      <p:cViewPr varScale="1">
        <p:scale>
          <a:sx n="102" d="100"/>
          <a:sy n="102" d="100"/>
        </p:scale>
        <p:origin x="174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D2B6E6-EF5B-6D41-A258-50ED814D39C3}" type="datetimeFigureOut">
              <a:rPr lang="en-US" smtClean="0"/>
              <a:t>6/11/25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053095-2B6A-8B4C-A420-6BD8290D61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634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D76AB1B2-CF20-134C-BA66-07CFEA8E1C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00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2025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D76AB1B2-CF20-134C-BA66-07CFEA8E1C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96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2025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D76AB1B2-CF20-134C-BA66-07CFEA8E1C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7555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2025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76AB1B2-CF20-134C-BA66-07CFEA8E1CA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488184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2025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76AB1B2-CF20-134C-BA66-07CFEA8E1C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587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2025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B1B2-CF20-134C-BA66-07CFEA8E1C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837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2025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B1B2-CF20-134C-BA66-07CFEA8E1C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300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B1B2-CF20-134C-BA66-07CFEA8E1C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5183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r>
              <a:rPr lang="en-US" dirty="0"/>
              <a:t>June 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D76AB1B2-CF20-134C-BA66-07CFEA8E1C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331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B1B2-CF20-134C-BA66-07CFEA8E1C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39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D76AB1B2-CF20-134C-BA66-07CFEA8E1C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869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2025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B1B2-CF20-134C-BA66-07CFEA8E1C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748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2025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B1B2-CF20-134C-BA66-07CFEA8E1C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76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2025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B1B2-CF20-134C-BA66-07CFEA8E1C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403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2025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B1B2-CF20-134C-BA66-07CFEA8E1C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641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2025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B1B2-CF20-134C-BA66-07CFEA8E1C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018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2025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B1B2-CF20-134C-BA66-07CFEA8E1C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66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June 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6AB1B2-CF20-134C-BA66-07CFEA8E1C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7965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77" r:id="rId1"/>
    <p:sldLayoutId id="2147484378" r:id="rId2"/>
    <p:sldLayoutId id="2147484379" r:id="rId3"/>
    <p:sldLayoutId id="2147484380" r:id="rId4"/>
    <p:sldLayoutId id="2147484381" r:id="rId5"/>
    <p:sldLayoutId id="2147484382" r:id="rId6"/>
    <p:sldLayoutId id="2147484383" r:id="rId7"/>
    <p:sldLayoutId id="2147484384" r:id="rId8"/>
    <p:sldLayoutId id="2147484385" r:id="rId9"/>
    <p:sldLayoutId id="2147484386" r:id="rId10"/>
    <p:sldLayoutId id="2147484387" r:id="rId11"/>
    <p:sldLayoutId id="2147484388" r:id="rId12"/>
    <p:sldLayoutId id="2147484389" r:id="rId13"/>
    <p:sldLayoutId id="2147484390" r:id="rId14"/>
    <p:sldLayoutId id="2147484391" r:id="rId15"/>
    <p:sldLayoutId id="2147484392" r:id="rId16"/>
    <p:sldLayoutId id="2147484393" r:id="rId1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10" Type="http://schemas.openxmlformats.org/officeDocument/2006/relationships/image" Target="../media/image8.jpeg"/><Relationship Id="rId4" Type="http://schemas.openxmlformats.org/officeDocument/2006/relationships/image" Target="../media/image5.png"/><Relationship Id="rId9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nco.com/wp-content/uploads/2017/10/ECK-10_REV-O-2.pdf" TargetMode="External"/><Relationship Id="rId2" Type="http://schemas.openxmlformats.org/officeDocument/2006/relationships/hyperlink" Target="https://www.amazon.com/ARRL-Handbook-Radio-Communications-101st/dp/1625952074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2">
            <a:extLst>
              <a:ext uri="{FF2B5EF4-FFF2-40B4-BE49-F238E27FC236}">
                <a16:creationId xmlns:a16="http://schemas.microsoft.com/office/drawing/2014/main" id="{FEB82BFC-8EF3-6C39-4251-FA0ECB34854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38411" y="867297"/>
            <a:ext cx="11336055" cy="1373188"/>
          </a:xfrm>
          <a:noFill/>
        </p:spPr>
        <p:txBody>
          <a:bodyPr anchor="ctr"/>
          <a:lstStyle/>
          <a:p>
            <a:pPr algn="ctr"/>
            <a:r>
              <a:rPr lang="en-US" altLang="en-US" dirty="0"/>
              <a:t>CDL Presents</a:t>
            </a:r>
            <a:br>
              <a:rPr lang="en-US" altLang="en-US" dirty="0"/>
            </a:br>
            <a:r>
              <a:rPr lang="en-US" altLang="en-US" dirty="0"/>
              <a:t>Basic Electronics</a:t>
            </a:r>
          </a:p>
        </p:txBody>
      </p:sp>
      <p:sp>
        <p:nvSpPr>
          <p:cNvPr id="4098" name="Rectangle 3">
            <a:extLst>
              <a:ext uri="{FF2B5EF4-FFF2-40B4-BE49-F238E27FC236}">
                <a16:creationId xmlns:a16="http://schemas.microsoft.com/office/drawing/2014/main" id="{95CF2C23-8A85-8F9C-95D1-DE73A0B73B5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9325758" y="2662691"/>
            <a:ext cx="2448708" cy="891945"/>
          </a:xfrm>
          <a:noFill/>
        </p:spPr>
        <p:txBody>
          <a:bodyPr>
            <a:noAutofit/>
          </a:bodyPr>
          <a:lstStyle/>
          <a:p>
            <a:pPr algn="l"/>
            <a:r>
              <a:rPr lang="en-US" altLang="en-US" sz="2400" dirty="0"/>
              <a:t>Joe Wilkes, PhD</a:t>
            </a:r>
          </a:p>
          <a:p>
            <a:pPr algn="l"/>
            <a:r>
              <a:rPr lang="en-US" altLang="en-US" sz="2400" dirty="0"/>
              <a:t>WA2SFF</a:t>
            </a:r>
          </a:p>
        </p:txBody>
      </p:sp>
      <p:sp>
        <p:nvSpPr>
          <p:cNvPr id="5" name="Date Placeholder 5">
            <a:extLst>
              <a:ext uri="{FF2B5EF4-FFF2-40B4-BE49-F238E27FC236}">
                <a16:creationId xmlns:a16="http://schemas.microsoft.com/office/drawing/2014/main" id="{D18FDD02-2805-BD1E-9072-1E88727F1A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43294" y="3629686"/>
            <a:ext cx="1213635" cy="365125"/>
          </a:xfrm>
        </p:spPr>
        <p:txBody>
          <a:bodyPr/>
          <a:lstStyle/>
          <a:p>
            <a:r>
              <a:rPr lang="en-US" dirty="0"/>
              <a:t>June 2025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90FF89-551B-7EC6-2846-819ADFA01C99}"/>
              </a:ext>
            </a:extLst>
          </p:cNvPr>
          <p:cNvSpPr txBox="1"/>
          <p:nvPr/>
        </p:nvSpPr>
        <p:spPr>
          <a:xfrm>
            <a:off x="338203" y="2662691"/>
            <a:ext cx="829849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5400" dirty="0"/>
              <a:t>Week</a:t>
            </a:r>
            <a:r>
              <a:rPr lang="en-US" sz="2800" dirty="0"/>
              <a:t> </a:t>
            </a:r>
            <a:r>
              <a:rPr lang="en-US" sz="5400" dirty="0"/>
              <a:t>2</a:t>
            </a:r>
          </a:p>
          <a:p>
            <a:pPr algn="r"/>
            <a:r>
              <a:rPr lang="en-US" sz="5400" dirty="0"/>
              <a:t>Diodes and Transistors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760EEB-DDBF-F11B-164B-32A7AE5AE4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3000"/>
                    </a14:imgEffect>
                  </a14:imgLayer>
                </a14:imgProps>
              </a:ext>
            </a:extLst>
          </a:blip>
          <a:srcRect l="9424" t="17498" r="5239" b="32591"/>
          <a:stretch/>
        </p:blipFill>
        <p:spPr>
          <a:xfrm>
            <a:off x="212942" y="4616631"/>
            <a:ext cx="4083485" cy="17912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A1F2E2-F34D-C070-04B7-327E4C9083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73000"/>
                    </a14:imgEffect>
                  </a14:imgLayer>
                </a14:imgProps>
              </a:ext>
            </a:extLst>
          </a:blip>
          <a:srcRect t="22033" r="26887" b="23918"/>
          <a:stretch/>
        </p:blipFill>
        <p:spPr>
          <a:xfrm>
            <a:off x="212942" y="481817"/>
            <a:ext cx="2730674" cy="1513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AEC8A0-5154-3BC8-C524-B58352292E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66000"/>
                    </a14:imgEffect>
                  </a14:imgLayer>
                </a14:imgProps>
              </a:ext>
            </a:extLst>
          </a:blip>
          <a:srcRect t="25868" b="19750"/>
          <a:stretch/>
        </p:blipFill>
        <p:spPr>
          <a:xfrm>
            <a:off x="5628017" y="4266301"/>
            <a:ext cx="5250493" cy="21415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844E4C-46A9-0D67-13B9-06EBEFC7A04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70000"/>
                    </a14:imgEffect>
                  </a14:imgLayer>
                </a14:imgProps>
              </a:ext>
            </a:extLst>
          </a:blip>
          <a:srcRect l="34697" t="36919" r="36344" b="19460"/>
          <a:stretch/>
        </p:blipFill>
        <p:spPr>
          <a:xfrm>
            <a:off x="2587613" y="5085567"/>
            <a:ext cx="1013589" cy="11450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780475-2CCF-BBF1-01A9-30406A4A37BB}"/>
              </a:ext>
            </a:extLst>
          </p:cNvPr>
          <p:cNvSpPr txBox="1"/>
          <p:nvPr/>
        </p:nvSpPr>
        <p:spPr>
          <a:xfrm>
            <a:off x="859560" y="6398950"/>
            <a:ext cx="273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(Joseph E Wilkes, photo)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261B0-4A8B-5BBA-4300-65F3F4DD7BA6}"/>
              </a:ext>
            </a:extLst>
          </p:cNvPr>
          <p:cNvSpPr txBox="1"/>
          <p:nvPr/>
        </p:nvSpPr>
        <p:spPr>
          <a:xfrm>
            <a:off x="212942" y="1996795"/>
            <a:ext cx="273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(Joseph E Wilkes, photo)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583AB2-BC7D-5825-AE54-9F6D716E88BD}"/>
              </a:ext>
            </a:extLst>
          </p:cNvPr>
          <p:cNvSpPr txBox="1"/>
          <p:nvPr/>
        </p:nvSpPr>
        <p:spPr>
          <a:xfrm>
            <a:off x="6528021" y="6402382"/>
            <a:ext cx="273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(Joseph E Wilkes, photo)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29134D-5EDE-7E17-1C78-527767FD3BD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3722" t="27778" r="17914" b="43700"/>
          <a:stretch/>
        </p:blipFill>
        <p:spPr>
          <a:xfrm rot="16200000">
            <a:off x="9059966" y="305133"/>
            <a:ext cx="2487605" cy="19560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93A7E9-AC45-57F8-89E7-1D9958638476}"/>
              </a:ext>
            </a:extLst>
          </p:cNvPr>
          <p:cNvSpPr txBox="1"/>
          <p:nvPr/>
        </p:nvSpPr>
        <p:spPr>
          <a:xfrm>
            <a:off x="7885081" y="260425"/>
            <a:ext cx="2730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(Joseph E Wilkes, photo)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Silicon diodes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Rectifier diodes</a:t>
            </a:r>
          </a:p>
          <a:p>
            <a:pPr lvl="1"/>
            <a:r>
              <a:rPr lang="en-US" dirty="0"/>
              <a:t>High Breakdown voltage</a:t>
            </a:r>
          </a:p>
          <a:p>
            <a:pPr lvl="1"/>
            <a:r>
              <a:rPr lang="en-US" dirty="0"/>
              <a:t>High Current Handling</a:t>
            </a:r>
          </a:p>
          <a:p>
            <a:pPr lvl="1"/>
            <a:r>
              <a:rPr lang="en-US" dirty="0"/>
              <a:t>Examples: 1N400X; e.g., 1N4001, 1N4007, etc.</a:t>
            </a:r>
          </a:p>
          <a:p>
            <a:r>
              <a:rPr lang="en-US" dirty="0"/>
              <a:t>Small Signal Diodes</a:t>
            </a:r>
          </a:p>
          <a:p>
            <a:pPr lvl="1"/>
            <a:r>
              <a:rPr lang="en-US" dirty="0"/>
              <a:t>Used to limit small signals in amplifiers</a:t>
            </a:r>
          </a:p>
          <a:p>
            <a:pPr lvl="1"/>
            <a:r>
              <a:rPr lang="en-US" dirty="0"/>
              <a:t>Examples: 1N4148, 1N914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2025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B1B2-CF20-134C-BA66-07CFEA8E1CA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443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Schottky Diode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Diodes have a maximum frequency where they work correctly</a:t>
            </a:r>
          </a:p>
          <a:p>
            <a:r>
              <a:rPr lang="en-US" dirty="0"/>
              <a:t>In very high frequency electronics, when a germanium or silicon small signal diode will not work, Schottky diodes are used</a:t>
            </a:r>
          </a:p>
          <a:p>
            <a:r>
              <a:rPr lang="en-US" dirty="0"/>
              <a:t>There is also a diode called a Shockley diode which is different</a:t>
            </a:r>
          </a:p>
          <a:p>
            <a:r>
              <a:rPr lang="en-US" dirty="0"/>
              <a:t>Commonly encountered Schottky diodes include the 1N58xx series rectifiers,</a:t>
            </a:r>
          </a:p>
          <a:p>
            <a:pPr lvl="1"/>
            <a:r>
              <a:rPr lang="en-US" dirty="0"/>
              <a:t>1N581x  and 1N582x through-hole parts, and </a:t>
            </a:r>
          </a:p>
          <a:p>
            <a:pPr lvl="1"/>
            <a:r>
              <a:rPr lang="en-US" dirty="0"/>
              <a:t>SS1x and SS3x surface-mount parts.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2025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B1B2-CF20-134C-BA66-07CFEA8E1CAE}" type="slidenum">
              <a:rPr lang="en-US" smtClean="0"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7F16A1-3288-3037-157D-1DC127FDDF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22" t="27778" r="17914" b="43700"/>
          <a:stretch/>
        </p:blipFill>
        <p:spPr>
          <a:xfrm rot="16200000">
            <a:off x="9874158" y="3120942"/>
            <a:ext cx="2487605" cy="19560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007372-DEE2-65C8-0DCD-175A8E02B1B3}"/>
              </a:ext>
            </a:extLst>
          </p:cNvPr>
          <p:cNvSpPr txBox="1"/>
          <p:nvPr/>
        </p:nvSpPr>
        <p:spPr>
          <a:xfrm>
            <a:off x="7448888" y="5342755"/>
            <a:ext cx="47431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Early Shockley diode, </a:t>
            </a:r>
          </a:p>
          <a:p>
            <a:r>
              <a:rPr lang="en-US" dirty="0"/>
              <a:t>from collection of Joseph E Wilkes, (photo)</a:t>
            </a:r>
          </a:p>
        </p:txBody>
      </p:sp>
    </p:spTree>
    <p:extLst>
      <p:ext uri="{BB962C8B-B14F-4D97-AF65-F5344CB8AC3E}">
        <p14:creationId xmlns:p14="http://schemas.microsoft.com/office/powerpoint/2010/main" val="487143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Gallium Arsenide Diodes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Gallium arsenide (GaAs) diodes,</a:t>
            </a:r>
          </a:p>
          <a:p>
            <a:pPr lvl="1"/>
            <a:r>
              <a:rPr lang="en-US" dirty="0"/>
              <a:t>including PIN diodes and Gunn diodes, </a:t>
            </a:r>
          </a:p>
          <a:p>
            <a:r>
              <a:rPr lang="en-US" dirty="0"/>
              <a:t>offer advantages like </a:t>
            </a:r>
          </a:p>
          <a:p>
            <a:pPr lvl="1"/>
            <a:r>
              <a:rPr lang="en-US" dirty="0"/>
              <a:t>high-speed switching and </a:t>
            </a:r>
          </a:p>
          <a:p>
            <a:pPr lvl="1"/>
            <a:r>
              <a:rPr lang="en-US" dirty="0"/>
              <a:t>low noise, </a:t>
            </a:r>
          </a:p>
          <a:p>
            <a:r>
              <a:rPr lang="en-US" dirty="0"/>
              <a:t>making them suitable for various applications, particularly in microwave and high-frequency circuits.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B1B2-CF20-134C-BA66-07CFEA8E1CA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302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Zener Diodes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2"/>
            <a:ext cx="4698358" cy="3964439"/>
          </a:xfrm>
        </p:spPr>
        <p:txBody>
          <a:bodyPr>
            <a:normAutofit/>
          </a:bodyPr>
          <a:lstStyle/>
          <a:p>
            <a:r>
              <a:rPr lang="en-US" dirty="0"/>
              <a:t>All diodes have a break down voltage when the polarity is reversed</a:t>
            </a:r>
          </a:p>
          <a:p>
            <a:r>
              <a:rPr lang="en-US" dirty="0"/>
              <a:t>Zener diodes are special diodes where the break down voltage is tightly controlled</a:t>
            </a:r>
          </a:p>
          <a:p>
            <a:r>
              <a:rPr lang="en-US" dirty="0"/>
              <a:t>It is put in the circuit in the reverse direction</a:t>
            </a:r>
          </a:p>
          <a:p>
            <a:r>
              <a:rPr lang="en-US" dirty="0"/>
              <a:t>They are available for many different voltages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2025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B1B2-CF20-134C-BA66-07CFEA8E1CAE}" type="slidenum">
              <a:rPr lang="en-US" smtClean="0"/>
              <a:t>13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016" y="329984"/>
            <a:ext cx="3467100" cy="23050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680" y="2863634"/>
            <a:ext cx="4829175" cy="36861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68537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80321" y="200334"/>
            <a:ext cx="2179837" cy="2191992"/>
          </a:xfrm>
        </p:spPr>
        <p:txBody>
          <a:bodyPr>
            <a:normAutofit/>
          </a:bodyPr>
          <a:lstStyle/>
          <a:p>
            <a:r>
              <a:rPr lang="en-US" dirty="0"/>
              <a:t>Example Zener Diodes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2025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B1B2-CF20-134C-BA66-07CFEA8E1CAE}" type="slidenum">
              <a:rPr lang="en-US" smtClean="0"/>
              <a:t>14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287" y="743893"/>
            <a:ext cx="5772150" cy="543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5013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Emitting Diodes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Light emitting diodes (LED) generate light in visible, ultraviolet and infrared ranges when connected to a DC voltage</a:t>
            </a:r>
          </a:p>
          <a:p>
            <a:r>
              <a:rPr lang="en-US" dirty="0"/>
              <a:t>Made from Gallium nitride (GaN)</a:t>
            </a:r>
          </a:p>
          <a:p>
            <a:r>
              <a:rPr lang="en-US" dirty="0"/>
              <a:t>Each "color" has a different voltage drop</a:t>
            </a:r>
          </a:p>
          <a:p>
            <a:r>
              <a:rPr lang="en-US" dirty="0"/>
              <a:t>LEDs can not be put in parallel</a:t>
            </a:r>
          </a:p>
          <a:p>
            <a:r>
              <a:rPr lang="en-US" dirty="0"/>
              <a:t>They can be put in series</a:t>
            </a:r>
          </a:p>
          <a:p>
            <a:r>
              <a:rPr lang="en-US" dirty="0"/>
              <a:t>They come in physical different sizes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0558A30-4949-77A3-6C47-1C0E7B6535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31887" y="2336873"/>
            <a:ext cx="3469528" cy="3598863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B1B2-CF20-134C-BA66-07CFEA8E1CAE}" type="slidenum">
              <a:rPr lang="en-US" smtClean="0"/>
              <a:t>15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1C6D48-357F-0540-C130-BCDE22B31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415" y="2336420"/>
            <a:ext cx="3227530" cy="3589013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027728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6F9AB-2CB4-39E2-77D1-AC13E405C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Colors and Voltage drop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B3118-3233-0BC2-27BC-325B2F431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Color			Wavelength (nm)		Voltage drop</a:t>
            </a:r>
          </a:p>
          <a:p>
            <a:r>
              <a:rPr lang="en-US" dirty="0"/>
              <a:t>White			all		              </a:t>
            </a:r>
            <a:r>
              <a:rPr lang="el-GR" dirty="0"/>
              <a:t>2.7 &lt; Δ</a:t>
            </a:r>
            <a:r>
              <a:rPr lang="en-US" i="1" dirty="0"/>
              <a:t>V</a:t>
            </a:r>
            <a:r>
              <a:rPr lang="en-US" dirty="0"/>
              <a:t> &lt; 3.5 volts</a:t>
            </a:r>
          </a:p>
          <a:p>
            <a:r>
              <a:rPr lang="en-US" dirty="0"/>
              <a:t>Infrared		</a:t>
            </a:r>
            <a:r>
              <a:rPr lang="el-GR" dirty="0"/>
              <a:t>λ &gt; 760 </a:t>
            </a:r>
            <a:r>
              <a:rPr lang="en-US" dirty="0"/>
              <a:t>			         </a:t>
            </a:r>
            <a:r>
              <a:rPr lang="el-GR" dirty="0"/>
              <a:t> Δ</a:t>
            </a:r>
            <a:r>
              <a:rPr lang="en-US" dirty="0"/>
              <a:t>V &lt; 1.9 volts </a:t>
            </a:r>
          </a:p>
          <a:p>
            <a:r>
              <a:rPr lang="en-US" dirty="0"/>
              <a:t>Red 		           	</a:t>
            </a:r>
            <a:r>
              <a:rPr lang="el-GR" dirty="0"/>
              <a:t>610 &lt; λ &lt; 760 </a:t>
            </a:r>
            <a:r>
              <a:rPr lang="en-US" dirty="0"/>
              <a:t>		</a:t>
            </a:r>
            <a:r>
              <a:rPr lang="el-GR" dirty="0"/>
              <a:t>1.63 &lt; Δ</a:t>
            </a:r>
            <a:r>
              <a:rPr lang="en-US" dirty="0"/>
              <a:t>V &lt; 2.03 volts</a:t>
            </a:r>
          </a:p>
          <a:p>
            <a:r>
              <a:rPr lang="en-US" dirty="0"/>
              <a:t>Orange		</a:t>
            </a:r>
            <a:r>
              <a:rPr lang="el-GR" dirty="0"/>
              <a:t>5</a:t>
            </a:r>
            <a:r>
              <a:rPr lang="en-US" dirty="0"/>
              <a:t>9</a:t>
            </a:r>
            <a:r>
              <a:rPr lang="el-GR" dirty="0"/>
              <a:t>0 &lt; λ &lt; </a:t>
            </a:r>
            <a:r>
              <a:rPr lang="en-US" dirty="0"/>
              <a:t>610		</a:t>
            </a:r>
            <a:r>
              <a:rPr lang="el-GR" dirty="0"/>
              <a:t>2.03 &lt; Δ</a:t>
            </a:r>
            <a:r>
              <a:rPr lang="en-US" dirty="0"/>
              <a:t>V &lt; 2.10 volts</a:t>
            </a:r>
          </a:p>
          <a:p>
            <a:r>
              <a:rPr lang="en-US" dirty="0"/>
              <a:t>Yellow		</a:t>
            </a:r>
            <a:r>
              <a:rPr lang="el-GR" dirty="0"/>
              <a:t>570 &lt; λ &lt; 590 </a:t>
            </a:r>
            <a:r>
              <a:rPr lang="en-US" dirty="0"/>
              <a:t>		2.1 </a:t>
            </a:r>
            <a:r>
              <a:rPr lang="el-GR" dirty="0"/>
              <a:t> &lt; Δ</a:t>
            </a:r>
            <a:r>
              <a:rPr lang="en-US" dirty="0"/>
              <a:t>V &lt; 2.18 volts</a:t>
            </a:r>
          </a:p>
          <a:p>
            <a:r>
              <a:rPr lang="en-US" dirty="0"/>
              <a:t>Green			</a:t>
            </a:r>
            <a:r>
              <a:rPr lang="el-GR" dirty="0"/>
              <a:t>5</a:t>
            </a:r>
            <a:r>
              <a:rPr lang="en-US" dirty="0"/>
              <a:t>0</a:t>
            </a:r>
            <a:r>
              <a:rPr lang="el-GR" dirty="0"/>
              <a:t>0 &lt; λ &lt; </a:t>
            </a:r>
            <a:r>
              <a:rPr lang="en-US" dirty="0"/>
              <a:t>570</a:t>
            </a:r>
            <a:r>
              <a:rPr lang="el-GR" dirty="0"/>
              <a:t> </a:t>
            </a:r>
            <a:r>
              <a:rPr lang="en-US" dirty="0"/>
              <a:t>		</a:t>
            </a:r>
            <a:r>
              <a:rPr lang="el-GR" dirty="0"/>
              <a:t>1.</a:t>
            </a:r>
            <a:r>
              <a:rPr lang="en-US" dirty="0"/>
              <a:t>9 </a:t>
            </a:r>
            <a:r>
              <a:rPr lang="el-GR" dirty="0"/>
              <a:t> &lt; Δ</a:t>
            </a:r>
            <a:r>
              <a:rPr lang="en-US" dirty="0"/>
              <a:t>V &lt; 4     volts</a:t>
            </a:r>
          </a:p>
          <a:p>
            <a:r>
              <a:rPr lang="en-US" dirty="0"/>
              <a:t>Blue			</a:t>
            </a:r>
            <a:r>
              <a:rPr lang="el-GR" dirty="0"/>
              <a:t>450 &lt; λ &lt; 500 </a:t>
            </a:r>
            <a:r>
              <a:rPr lang="en-US" dirty="0"/>
              <a:t>		</a:t>
            </a:r>
            <a:r>
              <a:rPr lang="el-GR" dirty="0"/>
              <a:t>1.63 &lt; Δ</a:t>
            </a:r>
            <a:r>
              <a:rPr lang="en-US" dirty="0"/>
              <a:t>V &lt; 2.03 volts</a:t>
            </a:r>
          </a:p>
          <a:p>
            <a:r>
              <a:rPr lang="en-US" dirty="0"/>
              <a:t>Violet			</a:t>
            </a:r>
            <a:r>
              <a:rPr lang="el-GR" dirty="0"/>
              <a:t>400 &lt; λ &lt; 450</a:t>
            </a:r>
            <a:r>
              <a:rPr lang="en-US" dirty="0"/>
              <a:t>		</a:t>
            </a:r>
            <a:r>
              <a:rPr lang="el-GR" dirty="0"/>
              <a:t>2.76 &lt; Δ</a:t>
            </a:r>
            <a:r>
              <a:rPr lang="en-US" dirty="0"/>
              <a:t>V &lt; 4.0 volts</a:t>
            </a:r>
          </a:p>
          <a:p>
            <a:r>
              <a:rPr lang="en-US" dirty="0"/>
              <a:t>Purple		mixture of LEDs</a:t>
            </a:r>
            <a:r>
              <a:rPr lang="el-GR" dirty="0"/>
              <a:t> </a:t>
            </a:r>
            <a:r>
              <a:rPr lang="en-US" dirty="0"/>
              <a:t>		2.48</a:t>
            </a:r>
            <a:r>
              <a:rPr lang="el-GR" dirty="0"/>
              <a:t> &lt; Δ</a:t>
            </a:r>
            <a:r>
              <a:rPr lang="en-US" dirty="0"/>
              <a:t>V &lt; 3.7  volts</a:t>
            </a:r>
          </a:p>
          <a:p>
            <a:r>
              <a:rPr lang="en-US" dirty="0"/>
              <a:t>Ultraviolet		</a:t>
            </a:r>
            <a:r>
              <a:rPr lang="el-GR" dirty="0"/>
              <a:t>λ &lt; 400 </a:t>
            </a:r>
            <a:r>
              <a:rPr lang="en-US" dirty="0"/>
              <a:t>			3.1 </a:t>
            </a:r>
            <a:r>
              <a:rPr lang="el-GR" dirty="0"/>
              <a:t> &lt; Δ</a:t>
            </a:r>
            <a:r>
              <a:rPr lang="en-US" dirty="0"/>
              <a:t>V &lt; 4.4  volts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07855-E539-E14D-2C51-1A29E1055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43266B-7853-8A3B-B7CA-E9BA4C35B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B1B2-CF20-134C-BA66-07CFEA8E1CA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29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0F98D-5FFD-D446-E4D0-4384AF826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of LEDs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CAE88-433E-6FED-DC67-2655705EF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Red/Green LEDs</a:t>
            </a:r>
          </a:p>
          <a:p>
            <a:pPr lvl="1"/>
            <a:r>
              <a:rPr lang="en-US" dirty="0"/>
              <a:t>A Red LED and a Green LED are put in parallel</a:t>
            </a:r>
          </a:p>
          <a:p>
            <a:pPr lvl="1"/>
            <a:r>
              <a:rPr lang="en-US" dirty="0"/>
              <a:t>Current in one direction lights the Red LED</a:t>
            </a:r>
          </a:p>
          <a:p>
            <a:pPr lvl="1"/>
            <a:r>
              <a:rPr lang="en-US" dirty="0"/>
              <a:t>Current in the other direction lights the Green LED</a:t>
            </a:r>
          </a:p>
          <a:p>
            <a:r>
              <a:rPr lang="en-US" dirty="0"/>
              <a:t>Red/Green/Blue LEDs</a:t>
            </a:r>
          </a:p>
          <a:p>
            <a:pPr lvl="1"/>
            <a:r>
              <a:rPr lang="en-US" dirty="0"/>
              <a:t>There are 3 LEDs (Red, Green, Blue) close to each other</a:t>
            </a:r>
          </a:p>
          <a:p>
            <a:pPr lvl="1"/>
            <a:r>
              <a:rPr lang="en-US" dirty="0"/>
              <a:t>The color is then a combination of the three color LEDs</a:t>
            </a:r>
          </a:p>
          <a:p>
            <a:pPr lvl="1"/>
            <a:r>
              <a:rPr lang="en-US" dirty="0"/>
              <a:t>Some are special in that there is a chip inside the LED</a:t>
            </a:r>
          </a:p>
          <a:p>
            <a:pPr lvl="1"/>
            <a:r>
              <a:rPr lang="en-US" dirty="0"/>
              <a:t>The chip decodes an address and a value of brightness for each LED</a:t>
            </a:r>
          </a:p>
          <a:p>
            <a:pPr lvl="1"/>
            <a:r>
              <a:rPr lang="en-US" dirty="0"/>
              <a:t>They are often found in long strips with each LED having a different address</a:t>
            </a:r>
          </a:p>
          <a:p>
            <a:pPr lvl="1"/>
            <a:r>
              <a:rPr lang="en-US" dirty="0"/>
              <a:t>They are controlled by microprocessors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D9CBD-A4AC-DD3B-946A-58691AC9F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1AB62B-A86A-9834-E8A7-ADFA867F7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B1B2-CF20-134C-BA66-07CFEA8E1CAE}" type="slidenum">
              <a:rPr lang="en-US" smtClean="0"/>
              <a:t>17</a:t>
            </a:fld>
            <a:endParaRPr lang="en-US" dirty="0"/>
          </a:p>
        </p:txBody>
      </p:sp>
      <p:pic>
        <p:nvPicPr>
          <p:cNvPr id="1026" name="Picture 2" descr="LED (Light-emitting diode) explained - Soldered Electronics">
            <a:extLst>
              <a:ext uri="{FF2B5EF4-FFF2-40B4-BE49-F238E27FC236}">
                <a16:creationId xmlns:a16="http://schemas.microsoft.com/office/drawing/2014/main" id="{698D5D42-0699-4D99-58AB-6ED936DA7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104" y="2141950"/>
            <a:ext cx="1771193" cy="1667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9DE4887-CD72-F7FB-5A5C-406FDCBE9B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7" t="4242" r="14041" b="4827"/>
          <a:stretch/>
        </p:blipFill>
        <p:spPr bwMode="auto">
          <a:xfrm>
            <a:off x="10294181" y="5204768"/>
            <a:ext cx="1680226" cy="146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 Simple Guide to RGB LEDs">
            <a:extLst>
              <a:ext uri="{FF2B5EF4-FFF2-40B4-BE49-F238E27FC236}">
                <a16:creationId xmlns:a16="http://schemas.microsoft.com/office/drawing/2014/main" id="{5164B196-30D0-5B64-F5CA-D9C563350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1134" y="3505287"/>
            <a:ext cx="1909784" cy="150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642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8ED62-F1BC-3CE8-DDB1-F7A755EF3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Transistors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E7414-85E0-5665-3003-2EF4EAF01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Unlike vacuum tubes, where a tube part is very similar to other tubes of the same part number,</a:t>
            </a:r>
          </a:p>
          <a:p>
            <a:r>
              <a:rPr lang="en-US" dirty="0"/>
              <a:t>Transistors have a wide range of specifications for the same part number</a:t>
            </a:r>
          </a:p>
          <a:p>
            <a:r>
              <a:rPr lang="en-US" dirty="0"/>
              <a:t>Designs of transistor circuits must account for the range </a:t>
            </a:r>
          </a:p>
          <a:p>
            <a:r>
              <a:rPr lang="en-US" dirty="0"/>
              <a:t>Types of Transistors</a:t>
            </a:r>
          </a:p>
          <a:p>
            <a:pPr lvl="1"/>
            <a:r>
              <a:rPr lang="en-US" dirty="0"/>
              <a:t>BiPolar PNP and NPN Transistors</a:t>
            </a:r>
          </a:p>
          <a:p>
            <a:pPr lvl="1"/>
            <a:r>
              <a:rPr lang="en-US" dirty="0"/>
              <a:t>Field Effect Transistors (FET)</a:t>
            </a:r>
          </a:p>
          <a:p>
            <a:pPr lvl="1"/>
            <a:r>
              <a:rPr lang="en-US" dirty="0"/>
              <a:t>Gallium Arsenide Transistors (GAs-FET)</a:t>
            </a:r>
          </a:p>
          <a:p>
            <a:pPr lvl="1"/>
            <a:r>
              <a:rPr lang="en-US" dirty="0"/>
              <a:t>Darlington pairs</a:t>
            </a:r>
          </a:p>
          <a:p>
            <a:pPr lvl="1"/>
            <a:r>
              <a:rPr lang="en-US" dirty="0"/>
              <a:t>Opto isolators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108FD-16AA-B22A-E710-6986499AA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4B729D-E090-8959-059C-DAB1E6636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B1B2-CF20-134C-BA66-07CFEA8E1CA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415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F8860-A723-A06C-D772-942A16DB5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Transistor Packages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B7F345-9698-B2EF-21B0-FD00A0850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F7919-E4A6-45AE-1169-6C6F217AC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B1B2-CF20-134C-BA66-07CFEA8E1CAE}" type="slidenum">
              <a:rPr lang="en-US" smtClean="0"/>
              <a:t>19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8CB03A-63C7-5DB1-432F-2FA811F53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102" y="1678487"/>
            <a:ext cx="6631836" cy="497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596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035F6-CD30-8FEC-06A8-918FF5285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from Last Week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BFA18B-EA5C-A9F2-BADF-62AD63FD1F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6E814-DF0C-C805-EBBF-A9222F73A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AC6799-0DCB-AE09-3841-BEF228CBE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B1B2-CF20-134C-BA66-07CFEA8E1CA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335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Germanium and Silicon Transistors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11344665" cy="35993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transistor was invented by Walter Brattain, John Bardeen and William Shockley, </a:t>
            </a:r>
          </a:p>
          <a:p>
            <a:pPr lvl="1"/>
            <a:r>
              <a:rPr lang="en-US" dirty="0"/>
              <a:t>at Bell Telephone Laboratories in Murray Hill, NJ, </a:t>
            </a:r>
          </a:p>
          <a:p>
            <a:pPr lvl="1"/>
            <a:r>
              <a:rPr lang="en-US" dirty="0"/>
              <a:t>on December 23, 1947</a:t>
            </a:r>
          </a:p>
          <a:p>
            <a:r>
              <a:rPr lang="en-US" dirty="0"/>
              <a:t>They later shared the Nobel Prize in Physics for the breakthrough they achieved</a:t>
            </a:r>
          </a:p>
          <a:p>
            <a:r>
              <a:rPr lang="en-US" dirty="0"/>
              <a:t>Bell Labs folk lore has it that the team was told to stop development on this worthless project.</a:t>
            </a:r>
          </a:p>
          <a:p>
            <a:pPr lvl="1"/>
            <a:r>
              <a:rPr lang="en-US" dirty="0"/>
              <a:t>They did not listen</a:t>
            </a:r>
          </a:p>
          <a:p>
            <a:pPr lvl="1"/>
            <a:r>
              <a:rPr lang="en-US" dirty="0"/>
              <a:t>This became the mantra of employees when working on new projects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B1B2-CF20-134C-BA66-07CFEA8E1CA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607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0AE4C-8EA6-38A7-B55D-EEE412A5A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Types of Transistors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6C32FC-36B4-AEFF-4DA3-CBD4D3A4F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0C9FA-78B3-392A-53C9-204E9C094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B1B2-CF20-134C-BA66-07CFEA8E1CAE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90E37B-AD50-B4CC-0848-3CA149BF2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042588"/>
            <a:ext cx="10154693" cy="37048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A33000-4CFC-2F7B-3C06-9C8A1937B3B2}"/>
              </a:ext>
            </a:extLst>
          </p:cNvPr>
          <p:cNvSpPr txBox="1"/>
          <p:nvPr/>
        </p:nvSpPr>
        <p:spPr>
          <a:xfrm>
            <a:off x="2707580" y="5920106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https://spectrum.ieee.org/transistor-history</a:t>
            </a:r>
          </a:p>
        </p:txBody>
      </p:sp>
    </p:spTree>
    <p:extLst>
      <p:ext uri="{BB962C8B-B14F-4D97-AF65-F5344CB8AC3E}">
        <p14:creationId xmlns:p14="http://schemas.microsoft.com/office/powerpoint/2010/main" val="879243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AC0E7-17F8-6430-EA02-A1473D01E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bipolar transistors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569FD-E52E-2C6B-D29E-258964808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Small signal NPN</a:t>
            </a:r>
          </a:p>
          <a:p>
            <a:pPr lvl="1"/>
            <a:r>
              <a:rPr lang="en-US" dirty="0"/>
              <a:t>2N2222</a:t>
            </a:r>
          </a:p>
          <a:p>
            <a:pPr lvl="1"/>
            <a:r>
              <a:rPr lang="en-US" dirty="0"/>
              <a:t>2N3904</a:t>
            </a:r>
          </a:p>
          <a:p>
            <a:r>
              <a:rPr lang="en-US" dirty="0"/>
              <a:t>Small Signal PNP</a:t>
            </a:r>
          </a:p>
          <a:p>
            <a:pPr lvl="1"/>
            <a:r>
              <a:rPr lang="en-US" dirty="0"/>
              <a:t>2N3906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0F62D-2697-0E39-1A35-A7EE2141C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0C5CE-5D6C-BFBE-EC33-7E0A70D33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B1B2-CF20-134C-BA66-07CFEA8E1CAE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0D7134-8685-E8DF-D386-F451BFD21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507" y="4874680"/>
            <a:ext cx="4584700" cy="111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81DDC2-D548-32AA-AD28-DFE70CD478E2}"/>
              </a:ext>
            </a:extLst>
          </p:cNvPr>
          <p:cNvSpPr txBox="1"/>
          <p:nvPr/>
        </p:nvSpPr>
        <p:spPr>
          <a:xfrm>
            <a:off x="5883057" y="5040839"/>
            <a:ext cx="2585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Bipolar Transistor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12741A-3D52-B015-A2D1-2E47F47C51A1}"/>
              </a:ext>
            </a:extLst>
          </p:cNvPr>
          <p:cNvSpPr txBox="1"/>
          <p:nvPr/>
        </p:nvSpPr>
        <p:spPr>
          <a:xfrm>
            <a:off x="847507" y="4427673"/>
            <a:ext cx="3888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       PNP                    NPN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8C2FCA-3E74-CE60-2411-287EF36A7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970" y="2414549"/>
            <a:ext cx="3740022" cy="201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931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DE668-4667-C8BC-D59F-A2C5FF3C8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Transistor Data Sheet example - 1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80B28B-35BE-9E2A-B8EE-82C4DFD6C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B9E77-206A-013D-0681-B0EF607A9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B1B2-CF20-134C-BA66-07CFEA8E1CAE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733F28-7ED1-F055-B42D-1D4F047BC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345" y="2203972"/>
            <a:ext cx="6654800" cy="4203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C360C4-4D12-3190-44A9-EC0A682A9DB6}"/>
              </a:ext>
            </a:extLst>
          </p:cNvPr>
          <p:cNvSpPr txBox="1"/>
          <p:nvPr/>
        </p:nvSpPr>
        <p:spPr>
          <a:xfrm>
            <a:off x="3045912" y="1564181"/>
            <a:ext cx="6449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https://cdn.sparkfun.com/assets/7/9/2/7/6/2N3904.pdf</a:t>
            </a:r>
          </a:p>
        </p:txBody>
      </p:sp>
    </p:spTree>
    <p:extLst>
      <p:ext uri="{BB962C8B-B14F-4D97-AF65-F5344CB8AC3E}">
        <p14:creationId xmlns:p14="http://schemas.microsoft.com/office/powerpoint/2010/main" val="1615224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DE668-4667-C8BC-D59F-A2C5FF3C8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2836492" cy="2077654"/>
          </a:xfrm>
        </p:spPr>
        <p:txBody>
          <a:bodyPr>
            <a:normAutofit/>
          </a:bodyPr>
          <a:lstStyle/>
          <a:p>
            <a:r>
              <a:rPr lang="en-US" dirty="0"/>
              <a:t>Transistor Data Sheet example - 2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80B28B-35BE-9E2A-B8EE-82C4DFD6C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B9E77-206A-013D-0681-B0EF607A9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B1B2-CF20-134C-BA66-07CFEA8E1CAE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EE9FC1-FAAB-2942-923B-E033E0BBC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084" y="101600"/>
            <a:ext cx="6642100" cy="67564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0CD792E-6457-88B7-DA4C-D41A1196D6C7}"/>
              </a:ext>
            </a:extLst>
          </p:cNvPr>
          <p:cNvSpPr/>
          <p:nvPr/>
        </p:nvSpPr>
        <p:spPr>
          <a:xfrm>
            <a:off x="5912283" y="4171167"/>
            <a:ext cx="3858017" cy="264917"/>
          </a:xfrm>
          <a:prstGeom prst="ellipse">
            <a:avLst/>
          </a:prstGeom>
          <a:noFill/>
          <a:ln w="254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7B59A50-B320-00A3-D30E-D916B6C4752D}"/>
              </a:ext>
            </a:extLst>
          </p:cNvPr>
          <p:cNvCxnSpPr>
            <a:cxnSpLocks/>
          </p:cNvCxnSpPr>
          <p:nvPr/>
        </p:nvCxnSpPr>
        <p:spPr>
          <a:xfrm>
            <a:off x="2388673" y="4341203"/>
            <a:ext cx="3473505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D67F93D-4B23-B252-E93A-91132A5075B8}"/>
              </a:ext>
            </a:extLst>
          </p:cNvPr>
          <p:cNvSpPr txBox="1"/>
          <p:nvPr/>
        </p:nvSpPr>
        <p:spPr>
          <a:xfrm>
            <a:off x="1650443" y="4074183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8ADB64-0A56-F6A8-52E3-74B7A0EE8E00}"/>
              </a:ext>
            </a:extLst>
          </p:cNvPr>
          <p:cNvSpPr txBox="1"/>
          <p:nvPr/>
        </p:nvSpPr>
        <p:spPr>
          <a:xfrm>
            <a:off x="130796" y="4443515"/>
            <a:ext cx="369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Approximate Maximum Frequency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B66E96-84CB-F8C8-09E6-F2D099D6C67E}"/>
              </a:ext>
            </a:extLst>
          </p:cNvPr>
          <p:cNvCxnSpPr>
            <a:cxnSpLocks/>
          </p:cNvCxnSpPr>
          <p:nvPr/>
        </p:nvCxnSpPr>
        <p:spPr>
          <a:xfrm flipV="1">
            <a:off x="2098567" y="4809994"/>
            <a:ext cx="2222912" cy="3224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F8BA6E-1A7C-E9B7-0755-8FDE73286599}"/>
              </a:ext>
            </a:extLst>
          </p:cNvPr>
          <p:cNvCxnSpPr>
            <a:cxnSpLocks/>
          </p:cNvCxnSpPr>
          <p:nvPr/>
        </p:nvCxnSpPr>
        <p:spPr>
          <a:xfrm flipV="1">
            <a:off x="2098567" y="4997513"/>
            <a:ext cx="2222912" cy="3224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DE01EE-C9C3-26B8-6292-5014F06913AE}"/>
              </a:ext>
            </a:extLst>
          </p:cNvPr>
          <p:cNvSpPr txBox="1"/>
          <p:nvPr/>
        </p:nvSpPr>
        <p:spPr>
          <a:xfrm>
            <a:off x="1650443" y="500442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Capacitance</a:t>
            </a:r>
          </a:p>
        </p:txBody>
      </p:sp>
    </p:spTree>
    <p:extLst>
      <p:ext uri="{BB962C8B-B14F-4D97-AF65-F5344CB8AC3E}">
        <p14:creationId xmlns:p14="http://schemas.microsoft.com/office/powerpoint/2010/main" val="202792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9BC33-4ACD-0781-3B60-995ADF71B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Effect Transistors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EBDE6-2326-330D-681B-C96E06AF8B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0648" y="2336871"/>
            <a:ext cx="5430931" cy="35993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Bipolar Transistors have low impedance and work on current</a:t>
            </a:r>
          </a:p>
          <a:p>
            <a:r>
              <a:rPr lang="en-US" dirty="0"/>
              <a:t>Field Effect Transistors work on voltage and have a high impedance</a:t>
            </a:r>
          </a:p>
          <a:p>
            <a:r>
              <a:rPr lang="en-US" dirty="0"/>
              <a:t>There are two main types</a:t>
            </a:r>
          </a:p>
          <a:p>
            <a:pPr lvl="1"/>
            <a:r>
              <a:rPr lang="en-US" dirty="0"/>
              <a:t>J-FET</a:t>
            </a:r>
          </a:p>
          <a:p>
            <a:pPr lvl="1"/>
            <a:r>
              <a:rPr lang="en-US" dirty="0"/>
              <a:t>MOS-FET</a:t>
            </a:r>
          </a:p>
          <a:p>
            <a:r>
              <a:rPr lang="en-US" dirty="0"/>
              <a:t>J-FET are used for small signals</a:t>
            </a:r>
          </a:p>
          <a:p>
            <a:r>
              <a:rPr lang="en-US" dirty="0"/>
              <a:t>MOS-FET range from small signals to very high power circuitry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E8CC7-238F-F66D-1BA4-F17A03E34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F79F4-46A5-174C-A9F4-2193E0EDB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B1B2-CF20-134C-BA66-07CFEA8E1CAE}" type="slidenum">
              <a:rPr lang="en-US" smtClean="0"/>
              <a:t>25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85" y="3333759"/>
            <a:ext cx="2179901" cy="1918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333759"/>
            <a:ext cx="3667125" cy="191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669" y="687684"/>
            <a:ext cx="4754150" cy="2312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7038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E4604C-9250-9579-901E-DFB6AF06B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Commonly used FETs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6656EC-AF7E-F726-B21E-7CD741D59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J-FET: MPF102, J310</a:t>
            </a:r>
          </a:p>
          <a:p>
            <a:r>
              <a:rPr lang="en-US" dirty="0"/>
              <a:t>MOSFET:</a:t>
            </a:r>
          </a:p>
          <a:p>
            <a:pPr lvl="1"/>
            <a:r>
              <a:rPr lang="en-US" dirty="0"/>
              <a:t>small signal: 3N200</a:t>
            </a:r>
          </a:p>
          <a:p>
            <a:pPr lvl="1"/>
            <a:r>
              <a:rPr lang="en-US" dirty="0"/>
              <a:t>power: </a:t>
            </a:r>
            <a:r>
              <a:rPr lang="en-US" i="1" dirty="0"/>
              <a:t>IRF9540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39803C-FBC0-9FD4-058D-2999829A7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F4A6A-6A8D-8FD5-6294-A013DA0B9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B1B2-CF20-134C-BA66-07CFEA8E1CA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932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B72CC-8060-1065-56B6-C7D817457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Gallium Arsenide FET (GaAs FET)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12DCC-2456-0321-596F-BA2B35FB4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in microwave circuits</a:t>
            </a:r>
          </a:p>
          <a:p>
            <a:r>
              <a:rPr lang="en-US" dirty="0"/>
              <a:t>Have very low noise</a:t>
            </a:r>
          </a:p>
          <a:p>
            <a:r>
              <a:rPr lang="en-US" dirty="0"/>
              <a:t>Specialty part that needs to be picked for the design frequency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5BDF0-6AA2-3CCC-F6AF-AF9753F63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EE72D6-E4BA-5468-2BE9-6C5743815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B1B2-CF20-134C-BA66-07CFEA8E1CAE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739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C592C-9652-2FBE-17AA-7981283C9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Darlington Transistor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EB1C6-6E65-6A8F-B290-CA9410D89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257333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Some transistors do not have enough gain</a:t>
            </a:r>
          </a:p>
          <a:p>
            <a:r>
              <a:rPr lang="en-US" dirty="0"/>
              <a:t>So by connecting the emitter of one transistor to the base of a second one, and</a:t>
            </a:r>
          </a:p>
          <a:p>
            <a:r>
              <a:rPr lang="en-US" dirty="0"/>
              <a:t>Connecting the collectors of both together</a:t>
            </a:r>
          </a:p>
          <a:p>
            <a:r>
              <a:rPr lang="en-US" dirty="0"/>
              <a:t>A Darlington Transistor is created</a:t>
            </a:r>
          </a:p>
          <a:p>
            <a:r>
              <a:rPr lang="en-US" dirty="0"/>
              <a:t>Some times circuits will be created with two transistors</a:t>
            </a:r>
          </a:p>
          <a:p>
            <a:r>
              <a:rPr lang="en-US" dirty="0"/>
              <a:t>There are also </a:t>
            </a:r>
            <a:r>
              <a:rPr lang="en-US" sz="2400" dirty="0"/>
              <a:t>Darlington Transistor parts with everything inside the package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93D93-F679-8046-B946-E09D36057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EA1E21-8B06-63C7-DD3D-E151CF05F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B1B2-CF20-134C-BA66-07CFEA8E1CAE}" type="slidenum">
              <a:rPr lang="en-US" smtClean="0"/>
              <a:t>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03C224-AB4F-9714-B01F-2815B1097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029" y="5069412"/>
            <a:ext cx="45847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06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14878-5859-AF2F-1E7E-650E15D75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Sensitive Transistors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74C5B-06E7-DB03-4DD5-49BD7F5FB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1991638"/>
            <a:ext cx="10718364" cy="394455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Some materials can be sensitive to light; this is called the photo-electric effect</a:t>
            </a:r>
          </a:p>
          <a:p>
            <a:r>
              <a:rPr lang="en-US" dirty="0"/>
              <a:t>When light hits a transistor, current will flow</a:t>
            </a:r>
          </a:p>
          <a:p>
            <a:r>
              <a:rPr lang="en-US" dirty="0"/>
              <a:t>In the late 19</a:t>
            </a:r>
            <a:r>
              <a:rPr lang="en-US" baseline="30000" dirty="0"/>
              <a:t>th</a:t>
            </a:r>
            <a:r>
              <a:rPr lang="en-US" dirty="0"/>
              <a:t> century, and early 20</a:t>
            </a:r>
            <a:r>
              <a:rPr lang="en-US" baseline="30000" dirty="0"/>
              <a:t>th</a:t>
            </a:r>
            <a:r>
              <a:rPr lang="en-US" dirty="0"/>
              <a:t> century  scientists could not explain this effect</a:t>
            </a:r>
          </a:p>
          <a:p>
            <a:r>
              <a:rPr lang="en-US" dirty="0"/>
              <a:t>The German physicist Max Planck suggested that a beam of light is not a wave propagating through space, but has discrete energy packets, which were later called photons</a:t>
            </a:r>
          </a:p>
          <a:p>
            <a:r>
              <a:rPr lang="en-US" dirty="0"/>
              <a:t>Albert Einstein published a paper advancing the hypothesis that light energy is carried in discrete quantized packets to explain experimental data from the photoelectric effect. </a:t>
            </a:r>
          </a:p>
          <a:p>
            <a:r>
              <a:rPr lang="en-US" dirty="0"/>
              <a:t>Einstein was awarded the 1921 Nobel Prize in Physics for "his discovery of the law of the photoelectric effect"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862A1-9F10-5B87-5106-74EAA7084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10469-1014-9131-882D-D54EF6FE6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B1B2-CF20-134C-BA66-07CFEA8E1CAE}" type="slidenum">
              <a:rPr lang="en-US" smtClean="0"/>
              <a:t>29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226F04-2CB9-EA10-4FC9-F0D5FE855D37}"/>
              </a:ext>
            </a:extLst>
          </p:cNvPr>
          <p:cNvSpPr txBox="1"/>
          <p:nvPr/>
        </p:nvSpPr>
        <p:spPr>
          <a:xfrm>
            <a:off x="1590933" y="5920106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https://en.wikipedia.org/wiki/Photoelectric_effect</a:t>
            </a:r>
          </a:p>
        </p:txBody>
      </p:sp>
    </p:spTree>
    <p:extLst>
      <p:ext uri="{BB962C8B-B14F-4D97-AF65-F5344CB8AC3E}">
        <p14:creationId xmlns:p14="http://schemas.microsoft.com/office/powerpoint/2010/main" val="363536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E44A5-2E6D-F135-CE32-C9A5A9C28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Semiconductor Devices Are Made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64830-0EC2-1B46-D0EC-BC3EE3C96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Many Semiconductors are made from either</a:t>
            </a:r>
          </a:p>
          <a:p>
            <a:pPr lvl="1"/>
            <a:r>
              <a:rPr lang="en-US" dirty="0"/>
              <a:t>Germanium</a:t>
            </a:r>
          </a:p>
          <a:p>
            <a:pPr lvl="1"/>
            <a:r>
              <a:rPr lang="en-US" dirty="0"/>
              <a:t>Silicon</a:t>
            </a:r>
          </a:p>
          <a:p>
            <a:pPr lvl="1"/>
            <a:r>
              <a:rPr lang="en-US" dirty="0"/>
              <a:t>Silicon Carbide (SiC) for high power, temperature applications, and</a:t>
            </a:r>
          </a:p>
          <a:p>
            <a:pPr lvl="1"/>
            <a:r>
              <a:rPr lang="en-US" dirty="0"/>
              <a:t>Gallium nitride (GaN) (alloyed with Al and P) for visible LEDs</a:t>
            </a:r>
          </a:p>
          <a:p>
            <a:r>
              <a:rPr lang="en-US" dirty="0"/>
              <a:t>When a small amount of an impurity is added, the electrical properties of the material change and create</a:t>
            </a:r>
          </a:p>
          <a:p>
            <a:pPr lvl="1"/>
            <a:r>
              <a:rPr lang="en-US" dirty="0"/>
              <a:t>N material, or</a:t>
            </a:r>
          </a:p>
          <a:p>
            <a:pPr lvl="1"/>
            <a:r>
              <a:rPr lang="en-US" dirty="0"/>
              <a:t>P material</a:t>
            </a:r>
          </a:p>
          <a:p>
            <a:r>
              <a:rPr lang="en-US" dirty="0"/>
              <a:t>By sandwiching P and N material together a semiconductor is made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B1A4F-3866-80D4-3AA5-F101E71D6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11B4C4-93C2-0278-6854-EE9BFC7D0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B1B2-CF20-134C-BA66-07CFEA8E1CA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1424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6B863-E525-1DCD-5FDB-7BE0362CA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Optoisolators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5740F-1566-2DF9-11F0-85754B9420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0320" y="2336872"/>
            <a:ext cx="5602100" cy="408897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When it is necessary to isolate part of a circuit from another part of the circuit, an optoisolator is used.</a:t>
            </a:r>
          </a:p>
          <a:p>
            <a:r>
              <a:rPr lang="en-US" dirty="0"/>
              <a:t>An LED is put in the same package as a transistor that is light sensitive.</a:t>
            </a:r>
          </a:p>
          <a:p>
            <a:r>
              <a:rPr lang="en-US" dirty="0"/>
              <a:t>An example is connecting two devices in different racks where it is necessary to isolate the grounds from each other.</a:t>
            </a:r>
          </a:p>
          <a:p>
            <a:r>
              <a:rPr lang="en-US" dirty="0"/>
              <a:t>Optoisolators are digital devices</a:t>
            </a:r>
          </a:p>
          <a:p>
            <a:pPr lvl="1"/>
            <a:r>
              <a:rPr lang="en-US" dirty="0"/>
              <a:t>When the LED is on, the C to E resistance is very low</a:t>
            </a:r>
          </a:p>
          <a:p>
            <a:pPr lvl="1"/>
            <a:r>
              <a:rPr lang="en-US" dirty="0"/>
              <a:t>When the LED if off, the C to E resistance is very high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8BCED-AF9D-584A-5A8A-06AA0CF37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6F9683-BCE3-A7BD-F595-783117191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B1B2-CF20-134C-BA66-07CFEA8E1CAE}" type="slidenum">
              <a:rPr lang="en-US" smtClean="0"/>
              <a:t>30</a:t>
            </a:fld>
            <a:endParaRPr lang="en-US" dirty="0"/>
          </a:p>
        </p:txBody>
      </p:sp>
      <p:pic>
        <p:nvPicPr>
          <p:cNvPr id="1026" name="Picture 2" descr="Optoisolators And Optocoupler circuit">
            <a:extLst>
              <a:ext uri="{FF2B5EF4-FFF2-40B4-BE49-F238E27FC236}">
                <a16:creationId xmlns:a16="http://schemas.microsoft.com/office/drawing/2014/main" id="{509043E2-EF6B-BB17-376B-E064C32E2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420" y="2336873"/>
            <a:ext cx="5280321" cy="304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0976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1E6D84F-5960-860E-3FE6-55F6F9137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Simple AM Receiver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8952A-1FCA-BC25-CE60-20C24E607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55D7E-9D4E-04AA-8C10-9AD97A83E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B1B2-CF20-134C-BA66-07CFEA8E1CAE}" type="slidenum">
              <a:rPr lang="en-US" smtClean="0"/>
              <a:t>31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91F072-2407-5170-0650-361C9A481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54" y="1968660"/>
            <a:ext cx="11437092" cy="38527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EA8D89-5A11-4CF1-6FDF-F8C3AE47CF53}"/>
              </a:ext>
            </a:extLst>
          </p:cNvPr>
          <p:cNvSpPr/>
          <p:nvPr/>
        </p:nvSpPr>
        <p:spPr>
          <a:xfrm>
            <a:off x="680321" y="2129425"/>
            <a:ext cx="5570167" cy="3081402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D549A3-C2B3-5CD0-67D2-DA36E98682A2}"/>
              </a:ext>
            </a:extLst>
          </p:cNvPr>
          <p:cNvSpPr/>
          <p:nvPr/>
        </p:nvSpPr>
        <p:spPr>
          <a:xfrm>
            <a:off x="3310917" y="3569919"/>
            <a:ext cx="1210980" cy="1640908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7A9365-F299-4026-5DD6-13FFA30A977E}"/>
              </a:ext>
            </a:extLst>
          </p:cNvPr>
          <p:cNvSpPr/>
          <p:nvPr/>
        </p:nvSpPr>
        <p:spPr>
          <a:xfrm>
            <a:off x="3335969" y="5000939"/>
            <a:ext cx="1098245" cy="535565"/>
          </a:xfrm>
          <a:prstGeom prst="rect">
            <a:avLst/>
          </a:prstGeom>
          <a:solidFill>
            <a:schemeClr val="tx1"/>
          </a:solidFill>
          <a:ln w="2540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25D9CD-FBD1-4B15-99F4-E19F9644D03B}"/>
              </a:ext>
            </a:extLst>
          </p:cNvPr>
          <p:cNvSpPr txBox="1"/>
          <p:nvPr/>
        </p:nvSpPr>
        <p:spPr>
          <a:xfrm>
            <a:off x="2200685" y="6104772"/>
            <a:ext cx="6092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are going to analyze the circuit inside the dotted box</a:t>
            </a:r>
          </a:p>
        </p:txBody>
      </p:sp>
    </p:spTree>
    <p:extLst>
      <p:ext uri="{BB962C8B-B14F-4D97-AF65-F5344CB8AC3E}">
        <p14:creationId xmlns:p14="http://schemas.microsoft.com/office/powerpoint/2010/main" val="2463033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89850-8699-F6CE-68B7-80C2A36C5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NPN Transistor Amplifier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E628E9-ECB8-7195-4BEF-AE0613CE3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86FAD-1812-3989-1D1E-F48FFAF91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B1B2-CF20-134C-BA66-07CFEA8E1CAE}" type="slidenum">
              <a:rPr lang="en-US" smtClean="0"/>
              <a:t>32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62A84D-FFCF-70EF-5516-1A8CF94897D6}"/>
              </a:ext>
            </a:extLst>
          </p:cNvPr>
          <p:cNvSpPr txBox="1"/>
          <p:nvPr/>
        </p:nvSpPr>
        <p:spPr>
          <a:xfrm>
            <a:off x="8104340" y="2497233"/>
            <a:ext cx="34387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R8 = 2200 ohms = 2.2 k ohms</a:t>
            </a:r>
          </a:p>
          <a:p>
            <a:r>
              <a:rPr lang="en-US" dirty="0"/>
              <a:t>R6 = 6.8 k ohms</a:t>
            </a:r>
          </a:p>
          <a:p>
            <a:r>
              <a:rPr lang="en-US" dirty="0"/>
              <a:t>R7 = 4.7 k ohms</a:t>
            </a:r>
          </a:p>
          <a:p>
            <a:r>
              <a:rPr lang="en-US" dirty="0"/>
              <a:t>V1 = 1.6 volts (drop of red LED)</a:t>
            </a:r>
          </a:p>
          <a:p>
            <a:r>
              <a:rPr lang="en-US" dirty="0"/>
              <a:t>V2 = 9 volts (battery)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ED77F98-47B5-FE30-07C9-CCB0311F8FBF}"/>
              </a:ext>
            </a:extLst>
          </p:cNvPr>
          <p:cNvGrpSpPr/>
          <p:nvPr/>
        </p:nvGrpSpPr>
        <p:grpSpPr>
          <a:xfrm>
            <a:off x="300625" y="2055794"/>
            <a:ext cx="7097387" cy="4659777"/>
            <a:chOff x="300625" y="2055794"/>
            <a:chExt cx="7097387" cy="465977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DE8FFB9-096C-FC5A-8106-798410BCF496}"/>
                </a:ext>
              </a:extLst>
            </p:cNvPr>
            <p:cNvGrpSpPr/>
            <p:nvPr/>
          </p:nvGrpSpPr>
          <p:grpSpPr>
            <a:xfrm>
              <a:off x="300625" y="2055794"/>
              <a:ext cx="7097387" cy="4659777"/>
              <a:chOff x="1691014" y="2080846"/>
              <a:chExt cx="7097387" cy="465977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6442269-F999-EAE5-32D4-9987FFBEFC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48692"/>
              <a:stretch/>
            </p:blipFill>
            <p:spPr>
              <a:xfrm>
                <a:off x="1691014" y="2080846"/>
                <a:ext cx="7097386" cy="4659777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49B3053-F886-67F2-5D79-8A50F26EA07E}"/>
                  </a:ext>
                </a:extLst>
              </p:cNvPr>
              <p:cNvSpPr/>
              <p:nvPr/>
            </p:nvSpPr>
            <p:spPr>
              <a:xfrm>
                <a:off x="5114446" y="4139121"/>
                <a:ext cx="1290181" cy="164728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DCF0EAD-A049-8130-102A-9F6296BA3716}"/>
                  </a:ext>
                </a:extLst>
              </p:cNvPr>
              <p:cNvSpPr/>
              <p:nvPr/>
            </p:nvSpPr>
            <p:spPr>
              <a:xfrm>
                <a:off x="7615767" y="2730674"/>
                <a:ext cx="1172633" cy="3651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0F7FF7-27E4-812B-98E1-5C1E6B4077BB}"/>
                  </a:ext>
                </a:extLst>
              </p:cNvPr>
              <p:cNvSpPr/>
              <p:nvPr/>
            </p:nvSpPr>
            <p:spPr>
              <a:xfrm>
                <a:off x="7419951" y="2757325"/>
                <a:ext cx="406400" cy="3651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4BC1EBF-CEBD-86A4-596A-9769EE026DC1}"/>
                  </a:ext>
                </a:extLst>
              </p:cNvPr>
              <p:cNvSpPr/>
              <p:nvPr/>
            </p:nvSpPr>
            <p:spPr>
              <a:xfrm>
                <a:off x="8322501" y="4410735"/>
                <a:ext cx="465900" cy="110405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286BABC-9610-8B7B-F8AC-CC416C2D4C48}"/>
                  </a:ext>
                </a:extLst>
              </p:cNvPr>
              <p:cNvSpPr/>
              <p:nvPr/>
            </p:nvSpPr>
            <p:spPr>
              <a:xfrm>
                <a:off x="8322500" y="2781122"/>
                <a:ext cx="465900" cy="110405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185B1A-3DD8-4433-DF70-8CE8B3A148E4}"/>
                </a:ext>
              </a:extLst>
            </p:cNvPr>
            <p:cNvSpPr txBox="1"/>
            <p:nvPr/>
          </p:nvSpPr>
          <p:spPr>
            <a:xfrm>
              <a:off x="427523" y="3124905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V2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192B249-EF08-A0B3-B84E-6B76EBC58B7C}"/>
                </a:ext>
              </a:extLst>
            </p:cNvPr>
            <p:cNvSpPr txBox="1"/>
            <p:nvPr/>
          </p:nvSpPr>
          <p:spPr>
            <a:xfrm>
              <a:off x="3627943" y="2777357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V1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97D5D8-81F5-FCE6-97B5-9E79420471A9}"/>
                </a:ext>
              </a:extLst>
            </p:cNvPr>
            <p:cNvSpPr txBox="1"/>
            <p:nvPr/>
          </p:nvSpPr>
          <p:spPr>
            <a:xfrm>
              <a:off x="5146027" y="4345389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VB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C1161E0-21E2-0BB2-DC4A-4A7E06810378}"/>
                </a:ext>
              </a:extLst>
            </p:cNvPr>
            <p:cNvSpPr txBox="1"/>
            <p:nvPr/>
          </p:nvSpPr>
          <p:spPr>
            <a:xfrm>
              <a:off x="6029562" y="3493557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VC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B5434F4-3C57-7E17-9EAD-B21F6856DDB4}"/>
                </a:ext>
              </a:extLst>
            </p:cNvPr>
            <p:cNvSpPr txBox="1"/>
            <p:nvPr/>
          </p:nvSpPr>
          <p:spPr>
            <a:xfrm>
              <a:off x="6038621" y="4278273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VE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F49E64C-68EF-F5AC-6F9B-417F1701E3A4}"/>
                </a:ext>
              </a:extLst>
            </p:cNvPr>
            <p:cNvCxnSpPr/>
            <p:nvPr/>
          </p:nvCxnSpPr>
          <p:spPr>
            <a:xfrm>
              <a:off x="5596791" y="3347279"/>
              <a:ext cx="0" cy="531628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7FD924B-4BF5-5121-55B3-D1C21DB93137}"/>
                </a:ext>
              </a:extLst>
            </p:cNvPr>
            <p:cNvSpPr txBox="1"/>
            <p:nvPr/>
          </p:nvSpPr>
          <p:spPr>
            <a:xfrm>
              <a:off x="6147548" y="2980955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IC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E1C2738-3797-1DBC-B51F-EF9578D464DF}"/>
                </a:ext>
              </a:extLst>
            </p:cNvPr>
            <p:cNvCxnSpPr/>
            <p:nvPr/>
          </p:nvCxnSpPr>
          <p:spPr>
            <a:xfrm>
              <a:off x="6171175" y="2923978"/>
              <a:ext cx="0" cy="531628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4ECE16E-49C9-276E-714F-E738BB5CEA76}"/>
                </a:ext>
              </a:extLst>
            </p:cNvPr>
            <p:cNvCxnSpPr/>
            <p:nvPr/>
          </p:nvCxnSpPr>
          <p:spPr>
            <a:xfrm>
              <a:off x="5562387" y="4708493"/>
              <a:ext cx="0" cy="531628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3D7FA4E-5526-AD9F-7E2A-BC63C0D5C277}"/>
                </a:ext>
              </a:extLst>
            </p:cNvPr>
            <p:cNvSpPr txBox="1"/>
            <p:nvPr/>
          </p:nvSpPr>
          <p:spPr>
            <a:xfrm>
              <a:off x="4542488" y="3486331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IB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E52C9CF-EE3E-B9E6-60D9-C5973588968F}"/>
                </a:ext>
              </a:extLst>
            </p:cNvPr>
            <p:cNvSpPr txBox="1"/>
            <p:nvPr/>
          </p:nvSpPr>
          <p:spPr>
            <a:xfrm>
              <a:off x="5022773" y="4876867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IE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5E9C124F-19A9-D82E-5BA4-6F2C90221E53}"/>
              </a:ext>
            </a:extLst>
          </p:cNvPr>
          <p:cNvSpPr/>
          <p:nvPr/>
        </p:nvSpPr>
        <p:spPr>
          <a:xfrm>
            <a:off x="5409417" y="2777357"/>
            <a:ext cx="52792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7A0B38-05C1-D0A5-D0E8-4DEA7DE3B516}"/>
              </a:ext>
            </a:extLst>
          </p:cNvPr>
          <p:cNvSpPr txBox="1"/>
          <p:nvPr/>
        </p:nvSpPr>
        <p:spPr>
          <a:xfrm>
            <a:off x="1054316" y="2436066"/>
            <a:ext cx="46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C0C0C0"/>
                </a:highlight>
              </a:rPr>
              <a:t>R0</a:t>
            </a:r>
          </a:p>
        </p:txBody>
      </p:sp>
    </p:spTree>
    <p:extLst>
      <p:ext uri="{BB962C8B-B14F-4D97-AF65-F5344CB8AC3E}">
        <p14:creationId xmlns:p14="http://schemas.microsoft.com/office/powerpoint/2010/main" val="35863282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3BA1F-A0F6-F80C-BB60-60ED58002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F8668-971B-B984-4F27-CA1C71F82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D8670-DA40-3413-84EF-AEE8ABECC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B1B2-CF20-134C-BA66-07CFEA8E1CAE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2B19B4-4CA9-5A38-2BCF-775C74081036}"/>
              </a:ext>
            </a:extLst>
          </p:cNvPr>
          <p:cNvSpPr txBox="1"/>
          <p:nvPr/>
        </p:nvSpPr>
        <p:spPr>
          <a:xfrm>
            <a:off x="574158" y="2304392"/>
            <a:ext cx="314220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 = R8*IE=R8*(IB+IC)</a:t>
            </a:r>
          </a:p>
          <a:p>
            <a:r>
              <a:rPr lang="en-US" dirty="0"/>
              <a:t>VB = VE+0.7</a:t>
            </a:r>
          </a:p>
          <a:p>
            <a:r>
              <a:rPr lang="en-US" dirty="0"/>
              <a:t>VC= V2-IC*R7</a:t>
            </a:r>
          </a:p>
          <a:p>
            <a:endParaRPr lang="en-US" dirty="0"/>
          </a:p>
          <a:p>
            <a:r>
              <a:rPr lang="en-US" dirty="0"/>
              <a:t>IE= VE/R8</a:t>
            </a:r>
          </a:p>
          <a:p>
            <a:r>
              <a:rPr lang="en-US" dirty="0"/>
              <a:t>IB = (V1-0.7-VE)/R6</a:t>
            </a:r>
          </a:p>
          <a:p>
            <a:r>
              <a:rPr lang="en-US" dirty="0"/>
              <a:t>IC = G*IB</a:t>
            </a:r>
          </a:p>
          <a:p>
            <a:endParaRPr lang="en-US" dirty="0"/>
          </a:p>
          <a:p>
            <a:r>
              <a:rPr lang="en-US" dirty="0"/>
              <a:t>G – Gain of transistor = IC/IB</a:t>
            </a:r>
          </a:p>
          <a:p>
            <a:r>
              <a:rPr lang="en-US" dirty="0"/>
              <a:t>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502CD9-86E7-CF70-5FDF-4B8A440E4156}"/>
              </a:ext>
            </a:extLst>
          </p:cNvPr>
          <p:cNvGrpSpPr/>
          <p:nvPr/>
        </p:nvGrpSpPr>
        <p:grpSpPr>
          <a:xfrm>
            <a:off x="4209143" y="2067369"/>
            <a:ext cx="7097387" cy="4659777"/>
            <a:chOff x="300625" y="2055794"/>
            <a:chExt cx="7097387" cy="465977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B80D90E-9AD7-D1C0-34A6-6E5AF654B9AF}"/>
                </a:ext>
              </a:extLst>
            </p:cNvPr>
            <p:cNvGrpSpPr/>
            <p:nvPr/>
          </p:nvGrpSpPr>
          <p:grpSpPr>
            <a:xfrm>
              <a:off x="300625" y="2055794"/>
              <a:ext cx="7097387" cy="4659777"/>
              <a:chOff x="1691014" y="2080846"/>
              <a:chExt cx="7097387" cy="4659777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FE2A5D2C-0DC1-47F9-A771-E354D2B507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48692"/>
              <a:stretch/>
            </p:blipFill>
            <p:spPr>
              <a:xfrm>
                <a:off x="1691014" y="2080846"/>
                <a:ext cx="7097386" cy="4659777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1855063-1694-F35C-50F7-5DC7DBCC86B9}"/>
                  </a:ext>
                </a:extLst>
              </p:cNvPr>
              <p:cNvSpPr/>
              <p:nvPr/>
            </p:nvSpPr>
            <p:spPr>
              <a:xfrm>
                <a:off x="5114446" y="4139121"/>
                <a:ext cx="1290181" cy="164728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30BFCF3-2A5E-9475-2EC4-5BED78CBB9D8}"/>
                  </a:ext>
                </a:extLst>
              </p:cNvPr>
              <p:cNvSpPr/>
              <p:nvPr/>
            </p:nvSpPr>
            <p:spPr>
              <a:xfrm>
                <a:off x="7615767" y="2730674"/>
                <a:ext cx="1172633" cy="3651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EF2D9D5-D5CE-6E32-2E71-0767F33C25DB}"/>
                  </a:ext>
                </a:extLst>
              </p:cNvPr>
              <p:cNvSpPr/>
              <p:nvPr/>
            </p:nvSpPr>
            <p:spPr>
              <a:xfrm>
                <a:off x="7419951" y="2757325"/>
                <a:ext cx="406400" cy="3651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4E7360E-2E23-1CCA-6F1D-1DDEAA36BF9A}"/>
                  </a:ext>
                </a:extLst>
              </p:cNvPr>
              <p:cNvSpPr/>
              <p:nvPr/>
            </p:nvSpPr>
            <p:spPr>
              <a:xfrm>
                <a:off x="8322501" y="4410735"/>
                <a:ext cx="465900" cy="110405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ED7FA95-3B64-1316-D56A-B5FD4EF9574E}"/>
                  </a:ext>
                </a:extLst>
              </p:cNvPr>
              <p:cNvSpPr/>
              <p:nvPr/>
            </p:nvSpPr>
            <p:spPr>
              <a:xfrm>
                <a:off x="8322500" y="2781122"/>
                <a:ext cx="465900" cy="110405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0FFBF6-514C-13CF-474E-7CA2E5233EC7}"/>
                </a:ext>
              </a:extLst>
            </p:cNvPr>
            <p:cNvSpPr txBox="1"/>
            <p:nvPr/>
          </p:nvSpPr>
          <p:spPr>
            <a:xfrm>
              <a:off x="427523" y="3124905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V2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C8E7BCA-185F-1F8A-A566-BF00E1018676}"/>
                </a:ext>
              </a:extLst>
            </p:cNvPr>
            <p:cNvSpPr txBox="1"/>
            <p:nvPr/>
          </p:nvSpPr>
          <p:spPr>
            <a:xfrm>
              <a:off x="3627943" y="2777357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V1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34B088-B62E-3171-E1F6-B10E5AC46D97}"/>
                </a:ext>
              </a:extLst>
            </p:cNvPr>
            <p:cNvSpPr txBox="1"/>
            <p:nvPr/>
          </p:nvSpPr>
          <p:spPr>
            <a:xfrm>
              <a:off x="5146027" y="4345389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VB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216C763-D86F-EE3C-20A3-1699048EF538}"/>
                </a:ext>
              </a:extLst>
            </p:cNvPr>
            <p:cNvSpPr txBox="1"/>
            <p:nvPr/>
          </p:nvSpPr>
          <p:spPr>
            <a:xfrm>
              <a:off x="6029562" y="3493557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VC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B59AF5-4616-CE6C-D5DC-7FD7AC81FB38}"/>
                </a:ext>
              </a:extLst>
            </p:cNvPr>
            <p:cNvSpPr txBox="1"/>
            <p:nvPr/>
          </p:nvSpPr>
          <p:spPr>
            <a:xfrm>
              <a:off x="6038621" y="4278273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VE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CBD4E3F-9298-556D-C1E1-8963B524F918}"/>
                </a:ext>
              </a:extLst>
            </p:cNvPr>
            <p:cNvCxnSpPr/>
            <p:nvPr/>
          </p:nvCxnSpPr>
          <p:spPr>
            <a:xfrm>
              <a:off x="5596791" y="3347279"/>
              <a:ext cx="0" cy="531628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1D1B88E-2B02-7E5B-1A87-422CF8447AD2}"/>
                </a:ext>
              </a:extLst>
            </p:cNvPr>
            <p:cNvSpPr txBox="1"/>
            <p:nvPr/>
          </p:nvSpPr>
          <p:spPr>
            <a:xfrm>
              <a:off x="6147548" y="2980955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IC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F9C4079-A1B8-EE1D-6093-D94E4D4A864F}"/>
                </a:ext>
              </a:extLst>
            </p:cNvPr>
            <p:cNvCxnSpPr/>
            <p:nvPr/>
          </p:nvCxnSpPr>
          <p:spPr>
            <a:xfrm>
              <a:off x="6171175" y="2923978"/>
              <a:ext cx="0" cy="531628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F985A1D-6998-53D2-4810-D12B4AFAEE54}"/>
                </a:ext>
              </a:extLst>
            </p:cNvPr>
            <p:cNvCxnSpPr/>
            <p:nvPr/>
          </p:nvCxnSpPr>
          <p:spPr>
            <a:xfrm>
              <a:off x="5562387" y="4708493"/>
              <a:ext cx="0" cy="531628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C6A5A2-F155-B0CB-D02B-66A5668CDE58}"/>
                </a:ext>
              </a:extLst>
            </p:cNvPr>
            <p:cNvSpPr txBox="1"/>
            <p:nvPr/>
          </p:nvSpPr>
          <p:spPr>
            <a:xfrm>
              <a:off x="4542488" y="3486331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IB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C55AE0-78A7-67F5-EDFC-82E33CA227C2}"/>
                </a:ext>
              </a:extLst>
            </p:cNvPr>
            <p:cNvSpPr txBox="1"/>
            <p:nvPr/>
          </p:nvSpPr>
          <p:spPr>
            <a:xfrm>
              <a:off x="5022773" y="4876867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IE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B5D14C3-166B-9220-CAB1-09CB89153607}"/>
              </a:ext>
            </a:extLst>
          </p:cNvPr>
          <p:cNvSpPr txBox="1"/>
          <p:nvPr/>
        </p:nvSpPr>
        <p:spPr>
          <a:xfrm>
            <a:off x="496346" y="4985882"/>
            <a:ext cx="31309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Solving for IB gives:</a:t>
            </a:r>
          </a:p>
          <a:p>
            <a:endParaRPr lang="en-US" dirty="0"/>
          </a:p>
          <a:p>
            <a:r>
              <a:rPr lang="en-US" dirty="0"/>
              <a:t>IB = (1.6-0.7)/(R6+(G+1)*R8)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B7E6D4-3DB2-A35B-AD45-CF4DF1FC1DC0}"/>
              </a:ext>
            </a:extLst>
          </p:cNvPr>
          <p:cNvSpPr/>
          <p:nvPr/>
        </p:nvSpPr>
        <p:spPr>
          <a:xfrm>
            <a:off x="9329187" y="2859391"/>
            <a:ext cx="52792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DBFF6A-96BA-8155-E6B2-3DF1B0770383}"/>
              </a:ext>
            </a:extLst>
          </p:cNvPr>
          <p:cNvSpPr txBox="1"/>
          <p:nvPr/>
        </p:nvSpPr>
        <p:spPr>
          <a:xfrm>
            <a:off x="5021351" y="2419600"/>
            <a:ext cx="46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C0C0C0"/>
                </a:highlight>
              </a:rPr>
              <a:t>R0</a:t>
            </a:r>
          </a:p>
        </p:txBody>
      </p:sp>
    </p:spTree>
    <p:extLst>
      <p:ext uri="{BB962C8B-B14F-4D97-AF65-F5344CB8AC3E}">
        <p14:creationId xmlns:p14="http://schemas.microsoft.com/office/powerpoint/2010/main" val="35215552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9674C-73FD-7154-C0D2-7567F2865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 sheet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903DD-9598-A511-71D1-69F6A669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715012-1BBF-6BD0-9813-833FEC8AE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B1B2-CF20-134C-BA66-07CFEA8E1CAE}" type="slidenum">
              <a:rPr lang="en-US" smtClean="0"/>
              <a:t>34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7EF4F49-F061-DB3C-E85C-12A7FB4638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964259"/>
              </p:ext>
            </p:extLst>
          </p:nvPr>
        </p:nvGraphicFramePr>
        <p:xfrm>
          <a:off x="526288" y="2118009"/>
          <a:ext cx="8830652" cy="43704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7443">
                  <a:extLst>
                    <a:ext uri="{9D8B030D-6E8A-4147-A177-3AD203B41FA5}">
                      <a16:colId xmlns:a16="http://schemas.microsoft.com/office/drawing/2014/main" val="1357991261"/>
                    </a:ext>
                  </a:extLst>
                </a:gridCol>
                <a:gridCol w="837443">
                  <a:extLst>
                    <a:ext uri="{9D8B030D-6E8A-4147-A177-3AD203B41FA5}">
                      <a16:colId xmlns:a16="http://schemas.microsoft.com/office/drawing/2014/main" val="2880824360"/>
                    </a:ext>
                  </a:extLst>
                </a:gridCol>
                <a:gridCol w="837443">
                  <a:extLst>
                    <a:ext uri="{9D8B030D-6E8A-4147-A177-3AD203B41FA5}">
                      <a16:colId xmlns:a16="http://schemas.microsoft.com/office/drawing/2014/main" val="2142012114"/>
                    </a:ext>
                  </a:extLst>
                </a:gridCol>
                <a:gridCol w="874941">
                  <a:extLst>
                    <a:ext uri="{9D8B030D-6E8A-4147-A177-3AD203B41FA5}">
                      <a16:colId xmlns:a16="http://schemas.microsoft.com/office/drawing/2014/main" val="1994702923"/>
                    </a:ext>
                  </a:extLst>
                </a:gridCol>
                <a:gridCol w="1040555">
                  <a:extLst>
                    <a:ext uri="{9D8B030D-6E8A-4147-A177-3AD203B41FA5}">
                      <a16:colId xmlns:a16="http://schemas.microsoft.com/office/drawing/2014/main" val="4142094732"/>
                    </a:ext>
                  </a:extLst>
                </a:gridCol>
                <a:gridCol w="1115549">
                  <a:extLst>
                    <a:ext uri="{9D8B030D-6E8A-4147-A177-3AD203B41FA5}">
                      <a16:colId xmlns:a16="http://schemas.microsoft.com/office/drawing/2014/main" val="1858091215"/>
                    </a:ext>
                  </a:extLst>
                </a:gridCol>
                <a:gridCol w="899939">
                  <a:extLst>
                    <a:ext uri="{9D8B030D-6E8A-4147-A177-3AD203B41FA5}">
                      <a16:colId xmlns:a16="http://schemas.microsoft.com/office/drawing/2014/main" val="2384595625"/>
                    </a:ext>
                  </a:extLst>
                </a:gridCol>
                <a:gridCol w="1249916">
                  <a:extLst>
                    <a:ext uri="{9D8B030D-6E8A-4147-A177-3AD203B41FA5}">
                      <a16:colId xmlns:a16="http://schemas.microsoft.com/office/drawing/2014/main" val="1440569973"/>
                    </a:ext>
                  </a:extLst>
                </a:gridCol>
                <a:gridCol w="1137423">
                  <a:extLst>
                    <a:ext uri="{9D8B030D-6E8A-4147-A177-3AD203B41FA5}">
                      <a16:colId xmlns:a16="http://schemas.microsoft.com/office/drawing/2014/main" val="2455768317"/>
                    </a:ext>
                  </a:extLst>
                </a:gridCol>
              </a:tblGrid>
              <a:tr h="18363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2.2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extLst>
                  <a:ext uri="{0D108BD9-81ED-4DB2-BD59-A6C34878D82A}">
                    <a16:rowId xmlns:a16="http://schemas.microsoft.com/office/drawing/2014/main" val="2178189743"/>
                  </a:ext>
                </a:extLst>
              </a:tr>
              <a:tr h="18363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extLst>
                  <a:ext uri="{0D108BD9-81ED-4DB2-BD59-A6C34878D82A}">
                    <a16:rowId xmlns:a16="http://schemas.microsoft.com/office/drawing/2014/main" val="642800660"/>
                  </a:ext>
                </a:extLst>
              </a:tr>
              <a:tr h="18363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4.7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extLst>
                  <a:ext uri="{0D108BD9-81ED-4DB2-BD59-A6C34878D82A}">
                    <a16:rowId xmlns:a16="http://schemas.microsoft.com/office/drawing/2014/main" val="2362180922"/>
                  </a:ext>
                </a:extLst>
              </a:tr>
              <a:tr h="18363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V1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extLst>
                  <a:ext uri="{0D108BD9-81ED-4DB2-BD59-A6C34878D82A}">
                    <a16:rowId xmlns:a16="http://schemas.microsoft.com/office/drawing/2014/main" val="2429987221"/>
                  </a:ext>
                </a:extLst>
              </a:tr>
              <a:tr h="18363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V2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extLst>
                  <a:ext uri="{0D108BD9-81ED-4DB2-BD59-A6C34878D82A}">
                    <a16:rowId xmlns:a16="http://schemas.microsoft.com/office/drawing/2014/main" val="1373412159"/>
                  </a:ext>
                </a:extLst>
              </a:tr>
              <a:tr h="183633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IB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IE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IC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VB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VC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extLst>
                  <a:ext uri="{0D108BD9-81ED-4DB2-BD59-A6C34878D82A}">
                    <a16:rowId xmlns:a16="http://schemas.microsoft.com/office/drawing/2014/main" val="2536909200"/>
                  </a:ext>
                </a:extLst>
              </a:tr>
              <a:tr h="330546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Gain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Base Current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Emitter Current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Collector Current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Base Voltage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Emitter Voltage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Collector Voltage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extLst>
                  <a:ext uri="{0D108BD9-81ED-4DB2-BD59-A6C34878D82A}">
                    <a16:rowId xmlns:a16="http://schemas.microsoft.com/office/drawing/2014/main" val="3085894325"/>
                  </a:ext>
                </a:extLst>
              </a:tr>
              <a:tr h="183633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0.0290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0.3194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0.2903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1.40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0.70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7.03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extLst>
                  <a:ext uri="{0D108BD9-81ED-4DB2-BD59-A6C34878D82A}">
                    <a16:rowId xmlns:a16="http://schemas.microsoft.com/office/drawing/2014/main" val="593214908"/>
                  </a:ext>
                </a:extLst>
              </a:tr>
              <a:tr h="183633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0.0170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0.3566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0.3396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1.48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0.78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6.69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extLst>
                  <a:ext uri="{0D108BD9-81ED-4DB2-BD59-A6C34878D82A}">
                    <a16:rowId xmlns:a16="http://schemas.microsoft.com/office/drawing/2014/main" val="2996901576"/>
                  </a:ext>
                </a:extLst>
              </a:tr>
              <a:tr h="183633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0.0076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0.3857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0.3782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1.55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0.85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6.43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extLst>
                  <a:ext uri="{0D108BD9-81ED-4DB2-BD59-A6C34878D82A}">
                    <a16:rowId xmlns:a16="http://schemas.microsoft.com/office/drawing/2014/main" val="520843021"/>
                  </a:ext>
                </a:extLst>
              </a:tr>
              <a:tr h="183633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0.0039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0.3969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0.3930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1.57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0.87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6.33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extLst>
                  <a:ext uri="{0D108BD9-81ED-4DB2-BD59-A6C34878D82A}">
                    <a16:rowId xmlns:a16="http://schemas.microsoft.com/office/drawing/2014/main" val="1777243046"/>
                  </a:ext>
                </a:extLst>
              </a:tr>
              <a:tr h="183633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0.0027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0.4009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0.3982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1.58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0.88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6.29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extLst>
                  <a:ext uri="{0D108BD9-81ED-4DB2-BD59-A6C34878D82A}">
                    <a16:rowId xmlns:a16="http://schemas.microsoft.com/office/drawing/2014/main" val="335151268"/>
                  </a:ext>
                </a:extLst>
              </a:tr>
              <a:tr h="183633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0.0020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0.4029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0.4009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1.59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0.89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6.27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extLst>
                  <a:ext uri="{0D108BD9-81ED-4DB2-BD59-A6C34878D82A}">
                    <a16:rowId xmlns:a16="http://schemas.microsoft.com/office/drawing/2014/main" val="575115911"/>
                  </a:ext>
                </a:extLst>
              </a:tr>
              <a:tr h="183633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0.0016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0.4041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0.4025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1.59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0.89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6.26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extLst>
                  <a:ext uri="{0D108BD9-81ED-4DB2-BD59-A6C34878D82A}">
                    <a16:rowId xmlns:a16="http://schemas.microsoft.com/office/drawing/2014/main" val="1385471156"/>
                  </a:ext>
                </a:extLst>
              </a:tr>
              <a:tr h="183633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0.0013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0.4049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0.4036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1.59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0.89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6.26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extLst>
                  <a:ext uri="{0D108BD9-81ED-4DB2-BD59-A6C34878D82A}">
                    <a16:rowId xmlns:a16="http://schemas.microsoft.com/office/drawing/2014/main" val="3625304471"/>
                  </a:ext>
                </a:extLst>
              </a:tr>
              <a:tr h="183633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0.0012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0.4055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0.4044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1.59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0.89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6.25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extLst>
                  <a:ext uri="{0D108BD9-81ED-4DB2-BD59-A6C34878D82A}">
                    <a16:rowId xmlns:a16="http://schemas.microsoft.com/office/drawing/2014/main" val="3467185924"/>
                  </a:ext>
                </a:extLst>
              </a:tr>
              <a:tr h="183633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0.0010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0.4060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0.4049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1.59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0.89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6.25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extLst>
                  <a:ext uri="{0D108BD9-81ED-4DB2-BD59-A6C34878D82A}">
                    <a16:rowId xmlns:a16="http://schemas.microsoft.com/office/drawing/2014/main" val="2180460750"/>
                  </a:ext>
                </a:extLst>
              </a:tr>
              <a:tr h="183633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0.0008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0.4066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0.4058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1.59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0.89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6.24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extLst>
                  <a:ext uri="{0D108BD9-81ED-4DB2-BD59-A6C34878D82A}">
                    <a16:rowId xmlns:a16="http://schemas.microsoft.com/office/drawing/2014/main" val="2151871203"/>
                  </a:ext>
                </a:extLst>
              </a:tr>
              <a:tr h="183633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0.0007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0.4070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0.4063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1.60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0.90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6.24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extLst>
                  <a:ext uri="{0D108BD9-81ED-4DB2-BD59-A6C34878D82A}">
                    <a16:rowId xmlns:a16="http://schemas.microsoft.com/office/drawing/2014/main" val="3145958329"/>
                  </a:ext>
                </a:extLst>
              </a:tr>
              <a:tr h="183633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0.0006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0.4073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0.4067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1.60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0.90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6.23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extLst>
                  <a:ext uri="{0D108BD9-81ED-4DB2-BD59-A6C34878D82A}">
                    <a16:rowId xmlns:a16="http://schemas.microsoft.com/office/drawing/2014/main" val="3002772732"/>
                  </a:ext>
                </a:extLst>
              </a:tr>
              <a:tr h="183633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0.0005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0.4075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0.4070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1.60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0.90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6.23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extLst>
                  <a:ext uri="{0D108BD9-81ED-4DB2-BD59-A6C34878D82A}">
                    <a16:rowId xmlns:a16="http://schemas.microsoft.com/office/drawing/2014/main" val="3981250689"/>
                  </a:ext>
                </a:extLst>
              </a:tr>
              <a:tr h="183633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0.0005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0.4077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0.4072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1.60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0.90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6.23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extLst>
                  <a:ext uri="{0D108BD9-81ED-4DB2-BD59-A6C34878D82A}">
                    <a16:rowId xmlns:a16="http://schemas.microsoft.com/office/drawing/2014/main" val="2186400220"/>
                  </a:ext>
                </a:extLst>
              </a:tr>
              <a:tr h="183633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0.0004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0.4078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0.4074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1.60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0.90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6.23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5" marR="7335" marT="7335" marB="0" anchor="b"/>
                </a:tc>
                <a:extLst>
                  <a:ext uri="{0D108BD9-81ED-4DB2-BD59-A6C34878D82A}">
                    <a16:rowId xmlns:a16="http://schemas.microsoft.com/office/drawing/2014/main" val="3005415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4113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Voltages vs gain of transistor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E44E4-587B-C847-EF7E-29FB22D06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122" y="2336873"/>
            <a:ext cx="6192869" cy="3599316"/>
          </a:xfrm>
        </p:spPr>
        <p:txBody>
          <a:bodyPr/>
          <a:lstStyle/>
          <a:p>
            <a:r>
              <a:rPr lang="en-US" dirty="0"/>
              <a:t>The beauty of this design is that the voltages are almost independent of the gain of the transistor once the gain is at least 50.</a:t>
            </a:r>
          </a:p>
          <a:p>
            <a:r>
              <a:rPr lang="en-US" dirty="0"/>
              <a:t>Thus, you can change transistors without changing the circuit design.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2025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B1B2-CF20-134C-BA66-07CFEA8E1CAE}" type="slidenum">
              <a:rPr lang="en-US" smtClean="0"/>
              <a:t>35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E5D453-2EF7-9655-944F-8E8A5E01E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08" y="2092716"/>
            <a:ext cx="5253229" cy="329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0647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9FDA0-98AA-7FCC-6367-2CA068964F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BFB7EAB-79DB-313C-2122-FA1517F163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F82241-ABE3-439D-4855-2A89FEF3E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5682FD-1476-59E7-FCC8-F0CE4163D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B1B2-CF20-134C-BA66-07CFEA8E1CAE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6816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A99CF-7109-B855-72DB-464A9A862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90CEF-426E-9FE9-2B83-248D9F798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Radio Amateur's Handbook, ARRL, Newington CT</a:t>
            </a:r>
          </a:p>
          <a:p>
            <a:pPr lvl="1"/>
            <a:r>
              <a:rPr lang="en-US" dirty="0">
                <a:hlinkClick r:id="rId2"/>
              </a:rPr>
              <a:t>https://www.amazon.com/ARRL-Handbook-Radio-Communications-101st/dp/1625952074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https://www.elenco.com/wp-content/uploads/2017/10/ECK-10_REV-O-2.pdf</a:t>
            </a:r>
            <a:endParaRPr lang="en-US" dirty="0"/>
          </a:p>
          <a:p>
            <a:r>
              <a:rPr lang="en-US" dirty="0"/>
              <a:t>https://www.infobooks.org/free-pdf-books/physics/electronics/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BD322-6B59-EBE5-A959-21379FE79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DF36F-64A2-A135-0171-3449F89D7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B1B2-CF20-134C-BA66-07CFEA8E1CAE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382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280C3D-A5A6-4E4B-0198-36385935B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Doping of Silicon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57F4967-FAF0-5589-4467-A74C882DA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170" y="2336871"/>
            <a:ext cx="5728829" cy="359931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Silicon P Type is doped with:</a:t>
            </a:r>
          </a:p>
          <a:p>
            <a:pPr lvl="1"/>
            <a:r>
              <a:rPr lang="en-US" dirty="0"/>
              <a:t>Boron</a:t>
            </a:r>
          </a:p>
          <a:p>
            <a:pPr lvl="1"/>
            <a:r>
              <a:rPr lang="en-US" dirty="0"/>
              <a:t>Aluminum</a:t>
            </a:r>
          </a:p>
          <a:p>
            <a:pPr lvl="1"/>
            <a:r>
              <a:rPr lang="en-US" dirty="0"/>
              <a:t>Gallium</a:t>
            </a:r>
          </a:p>
          <a:p>
            <a:pPr lvl="1"/>
            <a:r>
              <a:rPr lang="en-US" dirty="0"/>
              <a:t>indium</a:t>
            </a:r>
          </a:p>
          <a:p>
            <a:r>
              <a:rPr lang="en-US" dirty="0"/>
              <a:t>Silicon N-type is doped with:</a:t>
            </a:r>
          </a:p>
          <a:p>
            <a:pPr lvl="1"/>
            <a:r>
              <a:rPr lang="en-US" dirty="0"/>
              <a:t>Phosphorus</a:t>
            </a:r>
          </a:p>
          <a:p>
            <a:pPr lvl="1"/>
            <a:r>
              <a:rPr lang="en-US" dirty="0"/>
              <a:t>Arsenic</a:t>
            </a:r>
          </a:p>
          <a:p>
            <a:pPr lvl="1"/>
            <a:r>
              <a:rPr lang="en-US" dirty="0"/>
              <a:t>Antimony</a:t>
            </a:r>
          </a:p>
          <a:p>
            <a:pPr lvl="1"/>
            <a:r>
              <a:rPr lang="en-US" dirty="0"/>
              <a:t>Bismuth</a:t>
            </a:r>
          </a:p>
          <a:p>
            <a:pPr lvl="1"/>
            <a:r>
              <a:rPr lang="en-US" dirty="0"/>
              <a:t>Lithium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6FBC5A-AF8E-3A95-1433-2B6F2AE09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F5C7-2A1F-C29D-5D70-D3E5609E9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B1B2-CF20-134C-BA66-07CFEA8E1CAE}" type="slidenum">
              <a:rPr lang="en-US" smtClean="0"/>
              <a:t>4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0887DB-0FDB-F974-FF4B-28993AAFA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529" y="2068327"/>
            <a:ext cx="7782307" cy="359931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3679F7-4CC5-06E7-E39C-ACE490F8EFB2}"/>
              </a:ext>
            </a:extLst>
          </p:cNvPr>
          <p:cNvSpPr txBox="1"/>
          <p:nvPr/>
        </p:nvSpPr>
        <p:spPr>
          <a:xfrm>
            <a:off x="680321" y="6023031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https://en.wikipedia.org/wiki/Doping_(semiconductor)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F6C5737-50A2-2670-B3F1-F854FDD3D14C}"/>
              </a:ext>
            </a:extLst>
          </p:cNvPr>
          <p:cNvCxnSpPr>
            <a:cxnSpLocks/>
          </p:cNvCxnSpPr>
          <p:nvPr/>
        </p:nvCxnSpPr>
        <p:spPr>
          <a:xfrm>
            <a:off x="1803748" y="2830882"/>
            <a:ext cx="6864263" cy="126512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9C4048-E0DF-4FE0-8FB1-85844A20077D}"/>
              </a:ext>
            </a:extLst>
          </p:cNvPr>
          <p:cNvCxnSpPr>
            <a:cxnSpLocks/>
          </p:cNvCxnSpPr>
          <p:nvPr/>
        </p:nvCxnSpPr>
        <p:spPr>
          <a:xfrm flipV="1">
            <a:off x="2247654" y="4249262"/>
            <a:ext cx="8612412" cy="69034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110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19" y="2336873"/>
            <a:ext cx="5055419" cy="359931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Diodes are electronic components that only conduct electricity in one direction</a:t>
            </a:r>
          </a:p>
          <a:p>
            <a:r>
              <a:rPr lang="en-US" dirty="0"/>
              <a:t>They are useful for converting AC signals into DC signals</a:t>
            </a:r>
          </a:p>
          <a:p>
            <a:r>
              <a:rPr lang="en-US" dirty="0"/>
              <a:t>There are several kinds</a:t>
            </a:r>
          </a:p>
          <a:p>
            <a:pPr lvl="1"/>
            <a:r>
              <a:rPr lang="en-US" dirty="0"/>
              <a:t>Germanium Diodes</a:t>
            </a:r>
          </a:p>
          <a:p>
            <a:pPr lvl="1"/>
            <a:r>
              <a:rPr lang="en-US" dirty="0"/>
              <a:t>Silicon Diodes</a:t>
            </a:r>
          </a:p>
          <a:p>
            <a:pPr lvl="1"/>
            <a:r>
              <a:rPr lang="en-US" dirty="0"/>
              <a:t>Schottky Diodes</a:t>
            </a:r>
          </a:p>
          <a:p>
            <a:pPr lvl="1"/>
            <a:r>
              <a:rPr lang="en-US" dirty="0"/>
              <a:t>Light Emitting Diodes</a:t>
            </a:r>
          </a:p>
          <a:p>
            <a:pPr lvl="1"/>
            <a:r>
              <a:rPr lang="en-US" dirty="0"/>
              <a:t>Zener Diodes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2025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B1B2-CF20-134C-BA66-07CFEA8E1CAE}" type="slidenum">
              <a:rPr lang="en-US" smtClean="0"/>
              <a:t>5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336" y="4470665"/>
            <a:ext cx="3143250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Lightbox">
            <a:extLst>
              <a:ext uri="{FF2B5EF4-FFF2-40B4-BE49-F238E27FC236}">
                <a16:creationId xmlns:a16="http://schemas.microsoft.com/office/drawing/2014/main" id="{9836A768-CC92-0FD8-4131-FA318AAC4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188" y="837801"/>
            <a:ext cx="4513545" cy="225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133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BA523-E740-763D-08D7-24E40F42F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Diodes convert AC to DC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98EDD2-B398-A366-185C-506BD5E30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B9390-392A-D4EA-A63E-1C05E290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B1B2-CF20-134C-BA66-07CFEA8E1CAE}" type="slidenum">
              <a:rPr lang="en-US" smtClean="0"/>
              <a:t>6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85CF25F-2899-29F6-2BA5-E54C88472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933" y="1666181"/>
            <a:ext cx="7210636" cy="445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007C09-54B1-69C3-FDD5-BEA5489E6876}"/>
              </a:ext>
            </a:extLst>
          </p:cNvPr>
          <p:cNvSpPr txBox="1"/>
          <p:nvPr/>
        </p:nvSpPr>
        <p:spPr>
          <a:xfrm>
            <a:off x="1575618" y="6301312"/>
            <a:ext cx="90407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https://techweb.rohm.com/product/power-device/si/19487/</a:t>
            </a:r>
          </a:p>
        </p:txBody>
      </p:sp>
    </p:spTree>
    <p:extLst>
      <p:ext uri="{BB962C8B-B14F-4D97-AF65-F5344CB8AC3E}">
        <p14:creationId xmlns:p14="http://schemas.microsoft.com/office/powerpoint/2010/main" val="1846304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Germanium Diodes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3938333" cy="359931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Germanium were one of the first diodes to be made.</a:t>
            </a:r>
          </a:p>
          <a:p>
            <a:r>
              <a:rPr lang="en-US" dirty="0"/>
              <a:t>Germanium conducts electricity </a:t>
            </a:r>
          </a:p>
          <a:p>
            <a:r>
              <a:rPr lang="en-US" dirty="0"/>
              <a:t>Adding impurities to the germanium makes it:</a:t>
            </a:r>
          </a:p>
          <a:p>
            <a:pPr lvl="1"/>
            <a:r>
              <a:rPr lang="en-US" dirty="0"/>
              <a:t>P type (positive)</a:t>
            </a:r>
          </a:p>
          <a:p>
            <a:pPr lvl="1"/>
            <a:r>
              <a:rPr lang="en-US" dirty="0"/>
              <a:t>N type (negative)</a:t>
            </a:r>
          </a:p>
          <a:p>
            <a:r>
              <a:rPr lang="en-US" dirty="0"/>
              <a:t>P-type attached to N-type makes a diode</a:t>
            </a:r>
          </a:p>
          <a:p>
            <a:r>
              <a:rPr lang="en-US" dirty="0"/>
              <a:t>They were used in early crystal radios</a:t>
            </a:r>
          </a:p>
          <a:p>
            <a:r>
              <a:rPr lang="en-US" dirty="0"/>
              <a:t>There is a nominal forward voltage drop of 0.2 volts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2025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B1B2-CF20-134C-BA66-07CFEA8E1CAE}" type="slidenum">
              <a:rPr lang="en-US" smtClean="0"/>
              <a:t>7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2677" y="1767276"/>
            <a:ext cx="2428875" cy="157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155" y="2251302"/>
            <a:ext cx="3327754" cy="3589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726" y="3430312"/>
            <a:ext cx="3566880" cy="2284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1116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germanium diodes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386351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Examples: 1N34, 1N270, 1N60</a:t>
            </a:r>
          </a:p>
          <a:p>
            <a:r>
              <a:rPr lang="en-US" dirty="0"/>
              <a:t>Germanium diodes are now considered obsolete and are not widely produced</a:t>
            </a:r>
          </a:p>
          <a:p>
            <a:r>
              <a:rPr lang="en-US" dirty="0"/>
              <a:t>They are mostly used is simple receivers</a:t>
            </a:r>
          </a:p>
          <a:p>
            <a:r>
              <a:rPr lang="en-US" dirty="0"/>
              <a:t>Finding these diodes in new stock can be difficult, and they are often sourced from surplus or vintage electronic suppliers</a:t>
            </a:r>
          </a:p>
          <a:p>
            <a:r>
              <a:rPr lang="en-US" dirty="0"/>
              <a:t>Sometimes vendors will sell " Germanium" diode that are really Silicon diodes</a:t>
            </a:r>
          </a:p>
          <a:p>
            <a:r>
              <a:rPr lang="en-US" dirty="0"/>
              <a:t>If you see a bunch at a flea market and need them, buy the entire lot.</a:t>
            </a:r>
          </a:p>
          <a:p>
            <a:r>
              <a:rPr lang="en-US" dirty="0"/>
              <a:t>Sometimes Schottky diodes are used in simple receivers since they are readily available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2025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B1B2-CF20-134C-BA66-07CFEA8E1CA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581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3938333" cy="3599316"/>
          </a:xfrm>
        </p:spPr>
        <p:txBody>
          <a:bodyPr>
            <a:normAutofit/>
          </a:bodyPr>
          <a:lstStyle/>
          <a:p>
            <a:r>
              <a:rPr lang="en-US" dirty="0"/>
              <a:t>Silicon Diodes are used for:</a:t>
            </a:r>
          </a:p>
          <a:p>
            <a:pPr lvl="1"/>
            <a:r>
              <a:rPr lang="en-US" dirty="0"/>
              <a:t>Low power applications</a:t>
            </a:r>
          </a:p>
          <a:p>
            <a:pPr lvl="1"/>
            <a:r>
              <a:rPr lang="en-US" dirty="0"/>
              <a:t>High power applications </a:t>
            </a:r>
          </a:p>
          <a:p>
            <a:r>
              <a:rPr lang="en-US" dirty="0"/>
              <a:t>There is a nominal forward voltage drop of 0.7 volts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Silicon Diodes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June 2025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B1B2-CF20-134C-BA66-07CFEA8E1CAE}" type="slidenum">
              <a:rPr lang="en-US" smtClean="0"/>
              <a:t>9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58" y="2398609"/>
            <a:ext cx="3888363" cy="265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2608" y="2398998"/>
            <a:ext cx="3274086" cy="265895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889673991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{B60D806C-3EA0-9E4F-B7B4-894D82855C76}tf10001057</Template>
  <TotalTime>2118</TotalTime>
  <Words>2042</Words>
  <Application>Microsoft Macintosh PowerPoint</Application>
  <PresentationFormat>Widescreen</PresentationFormat>
  <Paragraphs>460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Trebuchet MS</vt:lpstr>
      <vt:lpstr>Berlin</vt:lpstr>
      <vt:lpstr>CDL Presents Basic Electronics</vt:lpstr>
      <vt:lpstr>Questions from Last Week</vt:lpstr>
      <vt:lpstr>How Semiconductor Devices Are Made </vt:lpstr>
      <vt:lpstr>Example of Doping of Silicon</vt:lpstr>
      <vt:lpstr>Diodes</vt:lpstr>
      <vt:lpstr>Diodes convert AC to DC</vt:lpstr>
      <vt:lpstr>Germanium Diodes</vt:lpstr>
      <vt:lpstr>Common germanium diodes</vt:lpstr>
      <vt:lpstr>Silicon Diodes</vt:lpstr>
      <vt:lpstr>Common Silicon diodes</vt:lpstr>
      <vt:lpstr>Schottky Diode</vt:lpstr>
      <vt:lpstr>Gallium Arsenide Diodes</vt:lpstr>
      <vt:lpstr>Zener Diodes</vt:lpstr>
      <vt:lpstr>Example Zener Diodes</vt:lpstr>
      <vt:lpstr>Light Emitting Diodes</vt:lpstr>
      <vt:lpstr>Colors and Voltage drop</vt:lpstr>
      <vt:lpstr>Other types of LEDs</vt:lpstr>
      <vt:lpstr>Transistors</vt:lpstr>
      <vt:lpstr>Transistor Packages</vt:lpstr>
      <vt:lpstr>Germanium and Silicon Transistors</vt:lpstr>
      <vt:lpstr>Two Types of Transistors</vt:lpstr>
      <vt:lpstr>Common bipolar transistors</vt:lpstr>
      <vt:lpstr>Transistor Data Sheet example - 1</vt:lpstr>
      <vt:lpstr>Transistor Data Sheet example - 2</vt:lpstr>
      <vt:lpstr>Field Effect Transistors</vt:lpstr>
      <vt:lpstr>Some Commonly used FETs</vt:lpstr>
      <vt:lpstr>Gallium Arsenide FET (GaAs FET)</vt:lpstr>
      <vt:lpstr>Darlington Transistor</vt:lpstr>
      <vt:lpstr>Light Sensitive Transistors</vt:lpstr>
      <vt:lpstr>Optoisolators</vt:lpstr>
      <vt:lpstr>Example: Simple AM Receiver</vt:lpstr>
      <vt:lpstr>Analysis of NPN Transistor Amplifier</vt:lpstr>
      <vt:lpstr>Equations</vt:lpstr>
      <vt:lpstr>Spread sheet Analysis</vt:lpstr>
      <vt:lpstr>Voltages vs gain of transistor</vt:lpstr>
      <vt:lpstr>Questions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Does Linux Make Sense for You?</dc:title>
  <dc:creator>joew</dc:creator>
  <cp:lastModifiedBy>joew</cp:lastModifiedBy>
  <cp:revision>231</cp:revision>
  <dcterms:created xsi:type="dcterms:W3CDTF">2023-01-03T12:36:45Z</dcterms:created>
  <dcterms:modified xsi:type="dcterms:W3CDTF">2025-06-11T11:00:44Z</dcterms:modified>
</cp:coreProperties>
</file>